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7F332-814A-4541-989C-90D1601960FD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E02B-CA40-429B-B744-6F3BB93AD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7F332-814A-4541-989C-90D1601960FD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E02B-CA40-429B-B744-6F3BB93AD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7F332-814A-4541-989C-90D1601960FD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E02B-CA40-429B-B744-6F3BB93AD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DD5F2-CDFB-40B4-8487-7068C21184DB}" type="datetime1">
              <a:rPr lang="ar-SA"/>
              <a:pPr>
                <a:defRPr/>
              </a:pPr>
              <a:t>30/05/1435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أساسيات قواعد البيانات الثانية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FB543-F62C-430F-83B2-D418B20E327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7F332-814A-4541-989C-90D1601960FD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E02B-CA40-429B-B744-6F3BB93AD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7F332-814A-4541-989C-90D1601960FD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E02B-CA40-429B-B744-6F3BB93AD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7F332-814A-4541-989C-90D1601960FD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E02B-CA40-429B-B744-6F3BB93AD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7F332-814A-4541-989C-90D1601960FD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E02B-CA40-429B-B744-6F3BB93AD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7F332-814A-4541-989C-90D1601960FD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E02B-CA40-429B-B744-6F3BB93AD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7F332-814A-4541-989C-90D1601960FD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E02B-CA40-429B-B744-6F3BB93AD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7F332-814A-4541-989C-90D1601960FD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E02B-CA40-429B-B744-6F3BB93AD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7F332-814A-4541-989C-90D1601960FD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E02B-CA40-429B-B744-6F3BB93AD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7F332-814A-4541-989C-90D1601960FD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BE02B-CA40-429B-B744-6F3BB93AD2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Data Normalization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>
              <a:defRPr/>
            </a:pPr>
            <a:fld id="{57451BAD-4044-466C-83FC-C6635C8EF558}" type="slidenum">
              <a:rPr lang="en-US"/>
              <a:pPr algn="l" rtl="0">
                <a:defRPr/>
              </a:pPr>
              <a:t>10</a:t>
            </a:fld>
            <a:endParaRPr lang="en-US"/>
          </a:p>
        </p:txBody>
      </p:sp>
      <p:sp>
        <p:nvSpPr>
          <p:cNvPr id="58371" name="Text Box 4"/>
          <p:cNvSpPr txBox="1">
            <a:spLocks noChangeArrowheads="1"/>
          </p:cNvSpPr>
          <p:nvPr/>
        </p:nvSpPr>
        <p:spPr bwMode="auto">
          <a:xfrm>
            <a:off x="657225" y="465138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 sz="2400">
                <a:solidFill>
                  <a:srgbClr val="C00000"/>
                </a:solidFill>
                <a:latin typeface="Arial" pitchFamily="34" charset="0"/>
              </a:rPr>
              <a:t>Table with multivalued attributes, not in 1</a:t>
            </a:r>
            <a:r>
              <a:rPr lang="en-US" sz="2400" baseline="30000">
                <a:solidFill>
                  <a:srgbClr val="C00000"/>
                </a:solidFill>
                <a:latin typeface="Arial" pitchFamily="34" charset="0"/>
              </a:rPr>
              <a:t>st</a:t>
            </a:r>
            <a:r>
              <a:rPr lang="en-US" sz="2400">
                <a:solidFill>
                  <a:srgbClr val="C00000"/>
                </a:solidFill>
                <a:latin typeface="Arial" pitchFamily="34" charset="0"/>
              </a:rPr>
              <a:t> normal form</a:t>
            </a:r>
          </a:p>
        </p:txBody>
      </p:sp>
      <p:sp>
        <p:nvSpPr>
          <p:cNvPr id="242694" name="Text Box 6"/>
          <p:cNvSpPr txBox="1">
            <a:spLocks noChangeArrowheads="1"/>
          </p:cNvSpPr>
          <p:nvPr/>
        </p:nvSpPr>
        <p:spPr bwMode="auto">
          <a:xfrm>
            <a:off x="2820988" y="5570538"/>
            <a:ext cx="355123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 sz="2200" b="1">
                <a:solidFill>
                  <a:srgbClr val="3333CC"/>
                </a:solidFill>
                <a:latin typeface="Times New Roman" pitchFamily="18" charset="0"/>
              </a:rPr>
              <a:t>Note</a:t>
            </a:r>
            <a:r>
              <a:rPr lang="en-US" sz="2200">
                <a:solidFill>
                  <a:srgbClr val="990000"/>
                </a:solidFill>
                <a:latin typeface="Times New Roman" pitchFamily="18" charset="0"/>
              </a:rPr>
              <a:t>: </a:t>
            </a:r>
            <a:r>
              <a:rPr lang="en-US" sz="2200" b="1">
                <a:solidFill>
                  <a:srgbClr val="990000"/>
                </a:solidFill>
                <a:latin typeface="Times New Roman" pitchFamily="18" charset="0"/>
              </a:rPr>
              <a:t>this is NOT a relation</a:t>
            </a:r>
            <a:endParaRPr lang="en-US" sz="2600" b="1">
              <a:solidFill>
                <a:srgbClr val="990000"/>
              </a:solidFill>
              <a:latin typeface="Times New Roman" pitchFamily="18" charset="0"/>
            </a:endParaRPr>
          </a:p>
        </p:txBody>
      </p:sp>
      <p:pic>
        <p:nvPicPr>
          <p:cNvPr id="58373" name="Picture 10" descr="CAP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713" y="1146175"/>
            <a:ext cx="8715375" cy="428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2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7780F8-40E7-4115-AFF4-BDEA1748A638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59395" name="Text Box 2"/>
          <p:cNvSpPr txBox="1">
            <a:spLocks noChangeArrowheads="1"/>
          </p:cNvSpPr>
          <p:nvPr/>
        </p:nvSpPr>
        <p:spPr bwMode="auto">
          <a:xfrm>
            <a:off x="685800" y="409575"/>
            <a:ext cx="8153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>
                <a:solidFill>
                  <a:srgbClr val="C00000"/>
                </a:solidFill>
                <a:latin typeface="Arial" pitchFamily="34" charset="0"/>
              </a:rPr>
              <a:t>Table with no multivalued attributes and unique rows, in 1</a:t>
            </a:r>
            <a:r>
              <a:rPr lang="en-US" sz="2400" baseline="30000">
                <a:solidFill>
                  <a:srgbClr val="C00000"/>
                </a:solidFill>
                <a:latin typeface="Arial" pitchFamily="34" charset="0"/>
              </a:rPr>
              <a:t>st</a:t>
            </a:r>
            <a:r>
              <a:rPr lang="en-US" sz="2400">
                <a:solidFill>
                  <a:srgbClr val="C00000"/>
                </a:solidFill>
                <a:latin typeface="Arial" pitchFamily="34" charset="0"/>
              </a:rPr>
              <a:t> normal form</a:t>
            </a:r>
          </a:p>
        </p:txBody>
      </p:sp>
      <p:sp>
        <p:nvSpPr>
          <p:cNvPr id="243717" name="Text Box 5"/>
          <p:cNvSpPr txBox="1">
            <a:spLocks noChangeArrowheads="1"/>
          </p:cNvSpPr>
          <p:nvPr/>
        </p:nvSpPr>
        <p:spPr bwMode="auto">
          <a:xfrm>
            <a:off x="1676400" y="5638800"/>
            <a:ext cx="62515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200" b="1">
                <a:solidFill>
                  <a:srgbClr val="3333CC"/>
                </a:solidFill>
                <a:latin typeface="Times New Roman" pitchFamily="18" charset="0"/>
              </a:rPr>
              <a:t>Note</a:t>
            </a:r>
            <a:r>
              <a:rPr lang="en-US" sz="2200" b="1">
                <a:solidFill>
                  <a:srgbClr val="990000"/>
                </a:solidFill>
                <a:latin typeface="Times New Roman" pitchFamily="18" charset="0"/>
              </a:rPr>
              <a:t>: this is relation, but not a well-structured one</a:t>
            </a:r>
            <a:endParaRPr lang="en-US" sz="2600" b="1">
              <a:solidFill>
                <a:srgbClr val="990000"/>
              </a:solidFill>
              <a:latin typeface="Times New Roman" pitchFamily="18" charset="0"/>
            </a:endParaRPr>
          </a:p>
        </p:txBody>
      </p:sp>
      <p:pic>
        <p:nvPicPr>
          <p:cNvPr id="59397" name="Picture 7" descr="CAP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675" y="1338263"/>
            <a:ext cx="8154988" cy="407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3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E32926-A47C-4962-976F-F6EF428E18F9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715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Anomalies in this Table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8839200" cy="33528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Insertion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–if new product is ordered for order 1007 of existing customer, customer data must be re-entered, causing duplication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Deletion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–if we delete the Dining Table from Order 1006, we lose information concerning this item's finish and price</a:t>
            </a:r>
            <a:r>
              <a:rPr lang="en-US" dirty="0" smtClean="0"/>
              <a:t> </a:t>
            </a:r>
            <a:endParaRPr lang="en-US" sz="28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Update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–changing the price of product ID 4 requires update in several records</a:t>
            </a:r>
          </a:p>
        </p:txBody>
      </p:sp>
      <p:sp>
        <p:nvSpPr>
          <p:cNvPr id="245764" name="Text Box 4"/>
          <p:cNvSpPr txBox="1">
            <a:spLocks noChangeArrowheads="1"/>
          </p:cNvSpPr>
          <p:nvPr/>
        </p:nvSpPr>
        <p:spPr bwMode="auto">
          <a:xfrm>
            <a:off x="609600" y="4568825"/>
            <a:ext cx="76962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 sz="2600" dirty="0">
                <a:solidFill>
                  <a:srgbClr val="990000"/>
                </a:solidFill>
                <a:latin typeface="Times New Roman" pitchFamily="18" charset="0"/>
              </a:rPr>
              <a:t>Why do these anomalies exist? </a:t>
            </a:r>
          </a:p>
          <a:p>
            <a:pPr lvl="1" algn="l" rtl="0" eaLnBrk="0" hangingPunct="0"/>
            <a:r>
              <a:rPr lang="en-US" sz="2600" dirty="0">
                <a:solidFill>
                  <a:srgbClr val="990000"/>
                </a:solidFill>
                <a:latin typeface="Times New Roman" pitchFamily="18" charset="0"/>
              </a:rPr>
              <a:t>Because there are multiple themes (entity types) in one relation. This results in duplication and an unnecessary dependency between the entities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45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3" grpId="0" build="p" autoUpdateAnimBg="0"/>
      <p:bldP spid="24576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4A4661-C32D-4996-9C37-18CAD086B179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429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Second Normal Form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41148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sz="34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Must be in </a:t>
            </a:r>
            <a:r>
              <a:rPr lang="en-US" sz="3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1NF</a:t>
            </a:r>
            <a:r>
              <a:rPr lang="en-US" sz="3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4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and </a:t>
            </a:r>
          </a:p>
          <a:p>
            <a:pPr algn="l" rtl="0" eaLnBrk="1" hangingPunct="1">
              <a:defRPr/>
            </a:pPr>
            <a:r>
              <a:rPr lang="en-US" sz="3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every</a:t>
            </a:r>
            <a:r>
              <a:rPr lang="en-US" sz="3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4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non-key</a:t>
            </a:r>
            <a:r>
              <a:rPr lang="en-US" sz="3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attribute</a:t>
            </a:r>
            <a:r>
              <a:rPr lang="en-US" sz="3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is</a:t>
            </a:r>
            <a:r>
              <a:rPr lang="en-US" sz="3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fully functionally </a:t>
            </a:r>
            <a:r>
              <a:rPr lang="en-US" sz="34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dependent</a:t>
            </a:r>
            <a:r>
              <a:rPr lang="en-US" sz="3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on</a:t>
            </a:r>
            <a:r>
              <a:rPr lang="en-US" sz="3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</a:t>
            </a:r>
            <a:r>
              <a:rPr lang="en-US" sz="3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ENTIRE</a:t>
            </a:r>
            <a:r>
              <a:rPr lang="en-US" sz="3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4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primary</a:t>
            </a:r>
            <a:r>
              <a:rPr lang="en-US" sz="3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4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key</a:t>
            </a:r>
          </a:p>
          <a:p>
            <a:pPr lvl="1" algn="l" rtl="0" eaLnBrk="1" hangingPunct="1">
              <a:defRPr/>
            </a:pPr>
            <a:r>
              <a:rPr lang="en-US" sz="3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Every non-key attribute must be defined by the entire key, not by only part of the key</a:t>
            </a:r>
          </a:p>
          <a:p>
            <a:pPr lvl="1" algn="l" rtl="0" eaLnBrk="1" hangingPunct="1">
              <a:defRPr/>
            </a:pPr>
            <a:r>
              <a:rPr lang="en-US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 partial functional dependencies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C4DA6E-3E48-4336-985B-479820694F8A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62467" name="Text Box 18"/>
          <p:cNvSpPr txBox="1">
            <a:spLocks noChangeArrowheads="1"/>
          </p:cNvSpPr>
          <p:nvPr/>
        </p:nvSpPr>
        <p:spPr bwMode="auto">
          <a:xfrm>
            <a:off x="152400" y="4098925"/>
            <a:ext cx="876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3333CC"/>
                </a:solidFill>
                <a:latin typeface="Times New Roman" pitchFamily="18" charset="0"/>
              </a:rPr>
              <a:t>Order_ID</a:t>
            </a:r>
            <a:r>
              <a:rPr lang="en-US" sz="2000" b="1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000" b="1">
                <a:solidFill>
                  <a:srgbClr val="990000"/>
                </a:solidFill>
                <a:latin typeface="Times New Roman" pitchFamily="18" charset="0"/>
                <a:sym typeface="Wingdings" pitchFamily="2" charset="2"/>
              </a:rPr>
              <a:t> Order_Date, Customer_ID, Customer_Name, Customer_Address</a:t>
            </a:r>
            <a:endParaRPr lang="en-US" sz="2000" b="1">
              <a:solidFill>
                <a:srgbClr val="990000"/>
              </a:solidFill>
              <a:latin typeface="Times New Roman" pitchFamily="18" charset="0"/>
            </a:endParaRPr>
          </a:p>
        </p:txBody>
      </p:sp>
      <p:sp>
        <p:nvSpPr>
          <p:cNvPr id="227353" name="Text Box 25"/>
          <p:cNvSpPr txBox="1">
            <a:spLocks noChangeArrowheads="1"/>
          </p:cNvSpPr>
          <p:nvPr/>
        </p:nvSpPr>
        <p:spPr bwMode="auto">
          <a:xfrm>
            <a:off x="1447800" y="5715000"/>
            <a:ext cx="61642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000" b="1">
                <a:solidFill>
                  <a:srgbClr val="000000"/>
                </a:solidFill>
                <a:latin typeface="Times New Roman" pitchFamily="18" charset="0"/>
              </a:rPr>
              <a:t>Therefore, NOT in 2</a:t>
            </a:r>
            <a:r>
              <a:rPr lang="en-US" sz="3000" b="1" baseline="30000">
                <a:solidFill>
                  <a:srgbClr val="000000"/>
                </a:solidFill>
                <a:latin typeface="Times New Roman" pitchFamily="18" charset="0"/>
              </a:rPr>
              <a:t>nd</a:t>
            </a:r>
            <a:r>
              <a:rPr lang="en-US" sz="3000" b="1">
                <a:solidFill>
                  <a:srgbClr val="000000"/>
                </a:solidFill>
                <a:latin typeface="Times New Roman" pitchFamily="18" charset="0"/>
              </a:rPr>
              <a:t> Normal Form</a:t>
            </a:r>
          </a:p>
        </p:txBody>
      </p:sp>
      <p:sp>
        <p:nvSpPr>
          <p:cNvPr id="62469" name="Text Box 27"/>
          <p:cNvSpPr txBox="1">
            <a:spLocks noChangeArrowheads="1"/>
          </p:cNvSpPr>
          <p:nvPr/>
        </p:nvSpPr>
        <p:spPr bwMode="auto">
          <a:xfrm>
            <a:off x="152400" y="4479925"/>
            <a:ext cx="6111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3333CC"/>
                </a:solidFill>
                <a:latin typeface="Times New Roman" pitchFamily="18" charset="0"/>
              </a:rPr>
              <a:t>Customer_ID</a:t>
            </a:r>
            <a:r>
              <a:rPr lang="en-US" sz="2000" b="1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000" b="1">
                <a:solidFill>
                  <a:srgbClr val="990000"/>
                </a:solidFill>
                <a:latin typeface="Times New Roman" pitchFamily="18" charset="0"/>
                <a:sym typeface="Wingdings" pitchFamily="2" charset="2"/>
              </a:rPr>
              <a:t> Customer_Name, Customer_Address</a:t>
            </a:r>
            <a:endParaRPr lang="en-US" sz="2000" b="1">
              <a:solidFill>
                <a:srgbClr val="990000"/>
              </a:solidFill>
              <a:latin typeface="Times New Roman" pitchFamily="18" charset="0"/>
            </a:endParaRPr>
          </a:p>
        </p:txBody>
      </p:sp>
      <p:sp>
        <p:nvSpPr>
          <p:cNvPr id="62470" name="Text Box 28"/>
          <p:cNvSpPr txBox="1">
            <a:spLocks noChangeArrowheads="1"/>
          </p:cNvSpPr>
          <p:nvPr/>
        </p:nvSpPr>
        <p:spPr bwMode="auto">
          <a:xfrm>
            <a:off x="152400" y="4860925"/>
            <a:ext cx="7224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3333CC"/>
                </a:solidFill>
                <a:latin typeface="Times New Roman" pitchFamily="18" charset="0"/>
              </a:rPr>
              <a:t>Product_ID</a:t>
            </a:r>
            <a:r>
              <a:rPr lang="en-US" sz="2000" b="1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000" b="1">
                <a:solidFill>
                  <a:srgbClr val="990000"/>
                </a:solidFill>
                <a:latin typeface="Times New Roman" pitchFamily="18" charset="0"/>
                <a:sym typeface="Wingdings" pitchFamily="2" charset="2"/>
              </a:rPr>
              <a:t> Product_Description, Product_Finish, Unit_Price</a:t>
            </a:r>
            <a:endParaRPr lang="en-US" sz="2000" b="1">
              <a:solidFill>
                <a:srgbClr val="990000"/>
              </a:solidFill>
              <a:latin typeface="Times New Roman" pitchFamily="18" charset="0"/>
            </a:endParaRPr>
          </a:p>
        </p:txBody>
      </p:sp>
      <p:sp>
        <p:nvSpPr>
          <p:cNvPr id="62471" name="Text Box 29"/>
          <p:cNvSpPr txBox="1">
            <a:spLocks noChangeArrowheads="1"/>
          </p:cNvSpPr>
          <p:nvPr/>
        </p:nvSpPr>
        <p:spPr bwMode="auto">
          <a:xfrm>
            <a:off x="152400" y="5241925"/>
            <a:ext cx="4854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3333CC"/>
                </a:solidFill>
                <a:latin typeface="Times New Roman" pitchFamily="18" charset="0"/>
              </a:rPr>
              <a:t>Order_ID</a:t>
            </a:r>
            <a:r>
              <a:rPr lang="en-US" sz="2000" b="1">
                <a:solidFill>
                  <a:srgbClr val="990000"/>
                </a:solidFill>
                <a:latin typeface="Times New Roman" pitchFamily="18" charset="0"/>
              </a:rPr>
              <a:t>, </a:t>
            </a:r>
            <a:r>
              <a:rPr lang="en-US" sz="2000" b="1">
                <a:solidFill>
                  <a:srgbClr val="3333CC"/>
                </a:solidFill>
                <a:latin typeface="Times New Roman" pitchFamily="18" charset="0"/>
              </a:rPr>
              <a:t>Product_ID</a:t>
            </a:r>
            <a:r>
              <a:rPr lang="en-US" sz="2000" b="1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000" b="1">
                <a:solidFill>
                  <a:srgbClr val="990000"/>
                </a:solidFill>
                <a:latin typeface="Times New Roman" pitchFamily="18" charset="0"/>
                <a:sym typeface="Wingdings" pitchFamily="2" charset="2"/>
              </a:rPr>
              <a:t> Order_Quantity</a:t>
            </a:r>
            <a:endParaRPr lang="en-US" sz="2000" b="1">
              <a:solidFill>
                <a:srgbClr val="990000"/>
              </a:solidFill>
              <a:latin typeface="Times New Roman" pitchFamily="18" charset="0"/>
            </a:endParaRPr>
          </a:p>
        </p:txBody>
      </p:sp>
      <p:sp>
        <p:nvSpPr>
          <p:cNvPr id="62472" name="Text Box 34"/>
          <p:cNvSpPr txBox="1">
            <a:spLocks noChangeArrowheads="1"/>
          </p:cNvSpPr>
          <p:nvPr/>
        </p:nvSpPr>
        <p:spPr bwMode="auto">
          <a:xfrm>
            <a:off x="685800" y="6096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  <a:latin typeface="Arial" pitchFamily="34" charset="0"/>
              </a:rPr>
              <a:t>Figure 5-27 </a:t>
            </a:r>
            <a:r>
              <a:rPr lang="en-US" sz="2400">
                <a:solidFill>
                  <a:srgbClr val="C00000"/>
                </a:solidFill>
                <a:latin typeface="Arial" pitchFamily="34" charset="0"/>
              </a:rPr>
              <a:t>Functional dependency diagram for INVOICE</a:t>
            </a:r>
          </a:p>
        </p:txBody>
      </p:sp>
      <p:pic>
        <p:nvPicPr>
          <p:cNvPr id="62473" name="Picture 35" descr="CAP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5925" y="1212850"/>
            <a:ext cx="8402638" cy="265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5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B7C5E6-4BBB-4896-855D-1C45D1E96FD3}" type="slidenum">
              <a:rPr lang="en-US"/>
              <a:pPr>
                <a:defRPr/>
              </a:pPr>
              <a:t>15</a:t>
            </a:fld>
            <a:endParaRPr lang="en-US"/>
          </a:p>
        </p:txBody>
      </p:sp>
      <p:pic>
        <p:nvPicPr>
          <p:cNvPr id="63491" name="Picture 30" descr="CAP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6913" y="1270000"/>
            <a:ext cx="7429500" cy="346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8374" name="Text Box 22"/>
          <p:cNvSpPr txBox="1">
            <a:spLocks noChangeArrowheads="1"/>
          </p:cNvSpPr>
          <p:nvPr/>
        </p:nvSpPr>
        <p:spPr bwMode="auto">
          <a:xfrm>
            <a:off x="1447800" y="5133975"/>
            <a:ext cx="60960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 sz="2600" dirty="0">
                <a:solidFill>
                  <a:srgbClr val="000000"/>
                </a:solidFill>
                <a:latin typeface="Times New Roman" pitchFamily="18" charset="0"/>
              </a:rPr>
              <a:t>Partial</a:t>
            </a:r>
            <a:r>
              <a:rPr lang="en-US" sz="2600" dirty="0">
                <a:solidFill>
                  <a:srgbClr val="990000"/>
                </a:solidFill>
                <a:latin typeface="Times New Roman" pitchFamily="18" charset="0"/>
              </a:rPr>
              <a:t> dependencies are </a:t>
            </a:r>
            <a:r>
              <a:rPr lang="en-US" sz="2600" dirty="0">
                <a:solidFill>
                  <a:srgbClr val="000000"/>
                </a:solidFill>
                <a:latin typeface="Times New Roman" pitchFamily="18" charset="0"/>
              </a:rPr>
              <a:t>removed</a:t>
            </a:r>
            <a:r>
              <a:rPr lang="en-US" sz="2600" dirty="0">
                <a:solidFill>
                  <a:srgbClr val="990000"/>
                </a:solidFill>
                <a:latin typeface="Times New Roman" pitchFamily="18" charset="0"/>
              </a:rPr>
              <a:t>, but there are still </a:t>
            </a:r>
            <a:r>
              <a:rPr lang="en-US" sz="2600" dirty="0">
                <a:solidFill>
                  <a:srgbClr val="000000"/>
                </a:solidFill>
                <a:latin typeface="Times New Roman" pitchFamily="18" charset="0"/>
              </a:rPr>
              <a:t>transitive</a:t>
            </a:r>
            <a:r>
              <a:rPr lang="en-US" sz="2600" dirty="0">
                <a:solidFill>
                  <a:srgbClr val="990000"/>
                </a:solidFill>
                <a:latin typeface="Times New Roman" pitchFamily="18" charset="0"/>
              </a:rPr>
              <a:t> dependencies</a:t>
            </a:r>
          </a:p>
        </p:txBody>
      </p:sp>
      <p:sp>
        <p:nvSpPr>
          <p:cNvPr id="228380" name="Rectangle 28"/>
          <p:cNvSpPr>
            <a:spLocks noChangeArrowheads="1"/>
          </p:cNvSpPr>
          <p:nvPr/>
        </p:nvSpPr>
        <p:spPr bwMode="auto">
          <a:xfrm>
            <a:off x="6192838" y="3971925"/>
            <a:ext cx="2082800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Getting it into Second Normal Form</a:t>
            </a:r>
          </a:p>
        </p:txBody>
      </p:sp>
      <p:sp>
        <p:nvSpPr>
          <p:cNvPr id="63494" name="Text Box 29"/>
          <p:cNvSpPr txBox="1">
            <a:spLocks noChangeArrowheads="1"/>
          </p:cNvSpPr>
          <p:nvPr/>
        </p:nvSpPr>
        <p:spPr bwMode="auto">
          <a:xfrm>
            <a:off x="685800" y="6096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Figure 5-28 </a:t>
            </a:r>
            <a:r>
              <a:rPr lang="en-US" sz="2400" dirty="0">
                <a:solidFill>
                  <a:srgbClr val="C00000"/>
                </a:solidFill>
                <a:latin typeface="Arial" pitchFamily="34" charset="0"/>
              </a:rPr>
              <a:t>Removing partial dependencies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7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4A3E55-351B-42BA-8F0D-54458BBC11B1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08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Third Normal Form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3538" y="1422400"/>
            <a:ext cx="8432800" cy="45212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2NF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PLUS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 transitive dependencies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functional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dependencies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on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non-primary-key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attributes)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Note: This is called transitive, because the primary key is a determinant for another attribute, which in turn is a determinant for a third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Solution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 </a:t>
            </a:r>
            <a:r>
              <a:rPr lang="en-US" sz="28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Non-key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determinant with transitive dependencies go into a </a:t>
            </a:r>
            <a:r>
              <a:rPr lang="en-US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new</a:t>
            </a:r>
            <a:r>
              <a:rPr lang="en-US" sz="28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table</a:t>
            </a:r>
            <a:r>
              <a:rPr lang="en-US" sz="28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; non-key determinant becomes primary key in the new table and stays as foreign key in the old table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DAC4AA-5AE1-4046-B651-0FDCC0C7B974}" type="slidenum">
              <a:rPr lang="en-US"/>
              <a:pPr>
                <a:defRPr/>
              </a:pPr>
              <a:t>17</a:t>
            </a:fld>
            <a:endParaRPr lang="en-US"/>
          </a:p>
        </p:txBody>
      </p:sp>
      <p:pic>
        <p:nvPicPr>
          <p:cNvPr id="65539" name="Picture 10" descr="CAP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9163" y="1514475"/>
            <a:ext cx="7242175" cy="313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787" name="Text Box 3"/>
          <p:cNvSpPr txBox="1">
            <a:spLocks noChangeArrowheads="1"/>
          </p:cNvSpPr>
          <p:nvPr/>
        </p:nvSpPr>
        <p:spPr bwMode="auto">
          <a:xfrm>
            <a:off x="1600200" y="4800600"/>
            <a:ext cx="6096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600">
                <a:solidFill>
                  <a:srgbClr val="990000"/>
                </a:solidFill>
                <a:latin typeface="Times New Roman" pitchFamily="18" charset="0"/>
              </a:rPr>
              <a:t>Transitive dependencies are removed</a:t>
            </a:r>
          </a:p>
        </p:txBody>
      </p:sp>
      <p:sp>
        <p:nvSpPr>
          <p:cNvPr id="65541" name="Text Box 7"/>
          <p:cNvSpPr txBox="1">
            <a:spLocks noChangeArrowheads="1"/>
          </p:cNvSpPr>
          <p:nvPr/>
        </p:nvSpPr>
        <p:spPr bwMode="auto">
          <a:xfrm>
            <a:off x="685800" y="6096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 eaLnBrk="0" hangingPunct="0"/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Figure 5-28 </a:t>
            </a:r>
            <a:r>
              <a:rPr lang="en-US" sz="2400" dirty="0">
                <a:solidFill>
                  <a:srgbClr val="C00000"/>
                </a:solidFill>
                <a:latin typeface="Arial" pitchFamily="34" charset="0"/>
              </a:rPr>
              <a:t>Removing partial dependencies</a:t>
            </a:r>
          </a:p>
        </p:txBody>
      </p:sp>
      <p:sp>
        <p:nvSpPr>
          <p:cNvPr id="246792" name="Rectangle 8"/>
          <p:cNvSpPr>
            <a:spLocks noChangeArrowheads="1"/>
          </p:cNvSpPr>
          <p:nvPr/>
        </p:nvSpPr>
        <p:spPr bwMode="auto">
          <a:xfrm>
            <a:off x="6327775" y="2085975"/>
            <a:ext cx="1860550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Getting it into Third Normal 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6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6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EBE72A-1F48-4FEE-AB2F-AAE549CBBD2C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0842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Merging Relations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75" y="1295400"/>
            <a:ext cx="8477250" cy="4597400"/>
          </a:xfrm>
        </p:spPr>
        <p:txBody>
          <a:bodyPr>
            <a:normAutofit lnSpcReduction="10000"/>
          </a:bodyPr>
          <a:lstStyle/>
          <a:p>
            <a:pPr algn="l" rtl="0"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View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Integration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– Combining entities from multiple ER models into common relations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Issues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to watch out for when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merging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entities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from </a:t>
            </a:r>
            <a:r>
              <a:rPr lang="en-US" sz="28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different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ER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models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</a:p>
          <a:p>
            <a:pPr lvl="1" algn="l" rtl="0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Synonyms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–two or more attributes with different names but same meaning</a:t>
            </a:r>
          </a:p>
          <a:p>
            <a:pPr lvl="1" algn="l" rtl="0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Homonyms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–attributes with same name but different meanings</a:t>
            </a:r>
          </a:p>
          <a:p>
            <a:pPr lvl="1" algn="l" rtl="0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Transitive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dependencies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–even if relations are in 3NF prior to merging, they may not be after merging</a:t>
            </a:r>
          </a:p>
          <a:p>
            <a:pPr lvl="1" algn="l" rtl="0" eaLnBrk="1" hangingPunct="1">
              <a:lnSpc>
                <a:spcPct val="90000"/>
              </a:lnSpc>
              <a:defRPr/>
            </a:pPr>
            <a:r>
              <a:rPr lang="en-US" sz="2400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Supertype</a:t>
            </a:r>
            <a:r>
              <a:rPr lang="en-US" sz="2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/subtype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relationships –may be hidden prior to merging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963D27-54BA-4914-9A86-8635ECED5172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Enterprise Keys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065463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Primary</a:t>
            </a: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6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keys</a:t>
            </a: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that are </a:t>
            </a:r>
            <a:r>
              <a:rPr lang="en-US" sz="36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unique</a:t>
            </a: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in the </a:t>
            </a:r>
            <a:r>
              <a:rPr lang="en-US" sz="36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whole</a:t>
            </a: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6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database</a:t>
            </a: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not just within a single relation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Corresponds with the </a:t>
            </a:r>
            <a:r>
              <a:rPr lang="en-US" sz="36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concept</a:t>
            </a: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of an </a:t>
            </a:r>
            <a:r>
              <a:rPr lang="en-US" sz="36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object</a:t>
            </a: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6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ID</a:t>
            </a: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in object-oriented systems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36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D651D4-620B-4C6C-8993-540CE0D18E4E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39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Data Normalization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08113"/>
            <a:ext cx="7772400" cy="4840287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Primarily a tool to </a:t>
            </a:r>
            <a:r>
              <a:rPr lang="en-US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validate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and </a:t>
            </a:r>
            <a:r>
              <a:rPr lang="en-US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improve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a </a:t>
            </a:r>
            <a:r>
              <a:rPr lang="en-US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logical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design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so that it satisfies certain constraints that </a:t>
            </a:r>
            <a:r>
              <a:rPr lang="en-US" sz="3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avoid unnecessary duplication of data</a:t>
            </a:r>
            <a:endParaRPr lang="en-US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 rtl="0" eaLnBrk="1" hangingPunct="1">
              <a:defRPr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process of </a:t>
            </a:r>
            <a:r>
              <a:rPr lang="en-US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decomposing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relations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with </a:t>
            </a:r>
            <a:r>
              <a:rPr lang="en-US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anomalies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to produce smaller, </a:t>
            </a:r>
            <a:r>
              <a:rPr lang="en-US" sz="3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well-structured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relations</a:t>
            </a:r>
            <a:endParaRPr lang="en-US" sz="28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5D3091-050A-43D5-9CF6-C506B3D69FCD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68611" name="Text Box 8"/>
          <p:cNvSpPr txBox="1">
            <a:spLocks noChangeArrowheads="1"/>
          </p:cNvSpPr>
          <p:nvPr/>
        </p:nvSpPr>
        <p:spPr bwMode="auto">
          <a:xfrm>
            <a:off x="555625" y="246063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Figure 5-31 Enterprise keys</a:t>
            </a:r>
          </a:p>
        </p:txBody>
      </p:sp>
      <p:pic>
        <p:nvPicPr>
          <p:cNvPr id="68612" name="Picture 9" descr="CAP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000" y="806450"/>
            <a:ext cx="5537200" cy="123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3" name="Picture 10" descr="CAP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1200" y="1979613"/>
            <a:ext cx="5500688" cy="439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4" name="Text Box 11"/>
          <p:cNvSpPr txBox="1">
            <a:spLocks noChangeArrowheads="1"/>
          </p:cNvSpPr>
          <p:nvPr/>
        </p:nvSpPr>
        <p:spPr bwMode="auto">
          <a:xfrm>
            <a:off x="5969000" y="909638"/>
            <a:ext cx="2667000" cy="7016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990000"/>
                </a:solidFill>
                <a:latin typeface="Times New Roman" pitchFamily="18" charset="0"/>
              </a:rPr>
              <a:t>a) Relations with enterprise key</a:t>
            </a:r>
          </a:p>
        </p:txBody>
      </p:sp>
      <p:sp>
        <p:nvSpPr>
          <p:cNvPr id="68615" name="Text Box 12"/>
          <p:cNvSpPr txBox="1">
            <a:spLocks noChangeArrowheads="1"/>
          </p:cNvSpPr>
          <p:nvPr/>
        </p:nvSpPr>
        <p:spPr bwMode="auto">
          <a:xfrm>
            <a:off x="415925" y="3571875"/>
            <a:ext cx="2667000" cy="7016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990000"/>
                </a:solidFill>
                <a:latin typeface="Times New Roman" pitchFamily="18" charset="0"/>
              </a:rPr>
              <a:t>b) Sample data with enterprise key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ar-SA" sz="3600" dirty="0">
                <a:solidFill>
                  <a:srgbClr val="C00000"/>
                </a:solidFill>
              </a:rPr>
              <a:t>التطبيع</a:t>
            </a:r>
            <a:br>
              <a:rPr lang="ar-SA" sz="3600" dirty="0">
                <a:solidFill>
                  <a:srgbClr val="C00000"/>
                </a:solidFill>
              </a:rPr>
            </a:br>
            <a:r>
              <a:rPr lang="ar-SA" sz="3600" dirty="0">
                <a:solidFill>
                  <a:srgbClr val="C00000"/>
                </a:solidFill>
              </a:rPr>
              <a:t> </a:t>
            </a:r>
            <a:r>
              <a:rPr lang="en-US" sz="3600" dirty="0">
                <a:solidFill>
                  <a:srgbClr val="C00000"/>
                </a:solidFill>
              </a:rPr>
              <a:t>(Normalization) 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buFontTx/>
              <a:buNone/>
              <a:defRPr/>
            </a:pPr>
            <a:r>
              <a:rPr lang="ar-SA" dirty="0">
                <a:solidFill>
                  <a:srgbClr val="000000"/>
                </a:solidFill>
              </a:rPr>
              <a:t>  التطبيع </a:t>
            </a:r>
            <a:r>
              <a:rPr lang="ar-SA" dirty="0" smtClean="0">
                <a:solidFill>
                  <a:srgbClr val="000000"/>
                </a:solidFill>
              </a:rPr>
              <a:t>هو </a:t>
            </a:r>
            <a:r>
              <a:rPr lang="ar-SA" dirty="0">
                <a:solidFill>
                  <a:srgbClr val="000000"/>
                </a:solidFill>
              </a:rPr>
              <a:t>تحويل هياكل البيانات المركبة إلى هياكل بيانات بسيطة ومُستقرة.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4" grpId="0"/>
      <p:bldP spid="19251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rtl="1">
              <a:defRPr/>
            </a:pPr>
            <a:r>
              <a:rPr lang="ar-SA" sz="3200" dirty="0">
                <a:solidFill>
                  <a:srgbClr val="C00000"/>
                </a:solidFill>
              </a:rPr>
              <a:t>خطوات التطبيع  </a:t>
            </a:r>
            <a:r>
              <a:rPr lang="en-US" sz="3200" dirty="0">
                <a:solidFill>
                  <a:srgbClr val="C00000"/>
                </a:solidFill>
              </a:rPr>
              <a:t>Steps in Normalization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81075"/>
            <a:ext cx="8291513" cy="5145088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600"/>
              <a:t> </a:t>
            </a:r>
            <a:r>
              <a:rPr lang="ar-SA" sz="2600"/>
              <a:t> </a:t>
            </a:r>
            <a:endParaRPr lang="en-US" sz="2600"/>
          </a:p>
        </p:txBody>
      </p:sp>
      <p:graphicFrame>
        <p:nvGraphicFramePr>
          <p:cNvPr id="193540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2484438" y="908050"/>
          <a:ext cx="4464050" cy="5218113"/>
        </p:xfrm>
        <a:graphic>
          <a:graphicData uri="http://schemas.openxmlformats.org/presentationml/2006/ole">
            <p:oleObj spid="_x0000_s1026" r:id="rId3" imgW="3360420" imgH="6609398" progId="ABCFlow">
              <p:embed/>
            </p:oleObj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935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93540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9354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9354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354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354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8" grpId="0"/>
      <p:bldP spid="193539" grpId="0" build="p"/>
      <p:bldP spid="193540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250825"/>
            <a:ext cx="8229600" cy="1371600"/>
          </a:xfrm>
        </p:spPr>
        <p:txBody>
          <a:bodyPr/>
          <a:lstStyle/>
          <a:p>
            <a:pPr rtl="1">
              <a:defRPr/>
            </a:pPr>
            <a:r>
              <a:rPr lang="ar-SA" sz="3600" dirty="0" err="1">
                <a:solidFill>
                  <a:srgbClr val="C00000"/>
                </a:solidFill>
              </a:rPr>
              <a:t>التبعيات</a:t>
            </a:r>
            <a:r>
              <a:rPr lang="ar-SA" sz="3600" dirty="0">
                <a:solidFill>
                  <a:srgbClr val="C00000"/>
                </a:solidFill>
              </a:rPr>
              <a:t> الوظيفية والمفاتيح</a:t>
            </a:r>
            <a:br>
              <a:rPr lang="ar-SA" sz="3600" dirty="0">
                <a:solidFill>
                  <a:srgbClr val="C00000"/>
                </a:solidFill>
              </a:rPr>
            </a:br>
            <a:r>
              <a:rPr lang="en-US" sz="3600" dirty="0">
                <a:solidFill>
                  <a:srgbClr val="C00000"/>
                </a:solidFill>
              </a:rPr>
              <a:t>Functional Dependence &amp; Keys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buFontTx/>
              <a:buNone/>
              <a:defRPr/>
            </a:pPr>
            <a:r>
              <a:rPr lang="en-US" dirty="0"/>
              <a:t> </a:t>
            </a:r>
            <a:r>
              <a:rPr lang="ar-SA" dirty="0"/>
              <a:t> </a:t>
            </a:r>
            <a:endParaRPr lang="en-US" dirty="0"/>
          </a:p>
        </p:txBody>
      </p:sp>
      <p:sp>
        <p:nvSpPr>
          <p:cNvPr id="195588" name="Text Box 4"/>
          <p:cNvSpPr txBox="1">
            <a:spLocks noChangeArrowheads="1"/>
          </p:cNvSpPr>
          <p:nvPr/>
        </p:nvSpPr>
        <p:spPr bwMode="auto">
          <a:xfrm>
            <a:off x="454025" y="1701800"/>
            <a:ext cx="8294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sz="2400">
                <a:solidFill>
                  <a:srgbClr val="3333CC"/>
                </a:solidFill>
                <a:cs typeface="PT Bold Heading" pitchFamily="2" charset="-78"/>
              </a:rPr>
              <a:t>التبعية الوظيفية هي علاقة معينة بين خاصتين. في العلاقة</a:t>
            </a:r>
            <a:r>
              <a:rPr lang="ar-SA" sz="2400">
                <a:solidFill>
                  <a:srgbClr val="3333CC"/>
                </a:solidFill>
                <a:cs typeface="AdvertisingBold" pitchFamily="2" charset="-78"/>
              </a:rPr>
              <a:t> </a:t>
            </a:r>
            <a:r>
              <a:rPr lang="ar-SA" sz="2400">
                <a:solidFill>
                  <a:srgbClr val="3333CC"/>
                </a:solidFill>
                <a:latin typeface="Times New Roman" pitchFamily="18" charset="0"/>
                <a:cs typeface="AdvertisingBold" pitchFamily="2" charset="-78"/>
              </a:rPr>
              <a:t>“</a:t>
            </a:r>
            <a:r>
              <a:rPr lang="en-US" sz="2400">
                <a:solidFill>
                  <a:srgbClr val="3333CC"/>
                </a:solidFill>
                <a:cs typeface="AdvertisingBold" pitchFamily="2" charset="-78"/>
              </a:rPr>
              <a:t>R</a:t>
            </a:r>
            <a:r>
              <a:rPr lang="ar-SA" sz="2400">
                <a:solidFill>
                  <a:srgbClr val="3333CC"/>
                </a:solidFill>
                <a:latin typeface="Times New Roman" pitchFamily="18" charset="0"/>
                <a:cs typeface="AdvertisingBold" pitchFamily="2" charset="-78"/>
              </a:rPr>
              <a:t>”</a:t>
            </a:r>
            <a:r>
              <a:rPr lang="ar-SA" sz="2400">
                <a:solidFill>
                  <a:srgbClr val="3333CC"/>
                </a:solidFill>
                <a:cs typeface="AdvertisingBold" pitchFamily="2" charset="-78"/>
              </a:rPr>
              <a:t>، </a:t>
            </a:r>
            <a:r>
              <a:rPr lang="ar-SA" sz="2400">
                <a:solidFill>
                  <a:srgbClr val="3333CC"/>
                </a:solidFill>
                <a:cs typeface="PT Bold Heading" pitchFamily="2" charset="-78"/>
              </a:rPr>
              <a:t>تعتبر الخاصية</a:t>
            </a:r>
            <a:r>
              <a:rPr lang="ar-SA" sz="2400">
                <a:solidFill>
                  <a:srgbClr val="3333CC"/>
                </a:solidFill>
                <a:cs typeface="AdvertisingBold" pitchFamily="2" charset="-78"/>
              </a:rPr>
              <a:t> </a:t>
            </a:r>
            <a:r>
              <a:rPr lang="ar-SA" sz="2400">
                <a:solidFill>
                  <a:srgbClr val="3333CC"/>
                </a:solidFill>
                <a:latin typeface="Times New Roman" pitchFamily="18" charset="0"/>
                <a:cs typeface="AdvertisingBold" pitchFamily="2" charset="-78"/>
              </a:rPr>
              <a:t>“</a:t>
            </a:r>
            <a:r>
              <a:rPr lang="en-US" sz="2400">
                <a:solidFill>
                  <a:srgbClr val="3333CC"/>
                </a:solidFill>
                <a:cs typeface="AdvertisingBold" pitchFamily="2" charset="-78"/>
              </a:rPr>
              <a:t>B</a:t>
            </a:r>
            <a:r>
              <a:rPr lang="ar-SA" sz="2400">
                <a:solidFill>
                  <a:srgbClr val="3333CC"/>
                </a:solidFill>
                <a:latin typeface="Times New Roman" pitchFamily="18" charset="0"/>
                <a:cs typeface="AdvertisingBold" pitchFamily="2" charset="-78"/>
              </a:rPr>
              <a:t>”</a:t>
            </a:r>
            <a:r>
              <a:rPr lang="ar-SA" sz="2400">
                <a:solidFill>
                  <a:srgbClr val="3333CC"/>
                </a:solidFill>
                <a:cs typeface="AdvertisingBold" pitchFamily="2" charset="-78"/>
              </a:rPr>
              <a:t> </a:t>
            </a:r>
            <a:r>
              <a:rPr lang="ar-SA" sz="2400">
                <a:solidFill>
                  <a:srgbClr val="3333CC"/>
                </a:solidFill>
                <a:cs typeface="PT Bold Heading" pitchFamily="2" charset="-78"/>
              </a:rPr>
              <a:t>تابعة وظيفيًا للخاصية</a:t>
            </a:r>
            <a:r>
              <a:rPr lang="ar-SA" sz="2400">
                <a:solidFill>
                  <a:srgbClr val="3333CC"/>
                </a:solidFill>
                <a:cs typeface="AdvertisingBold" pitchFamily="2" charset="-78"/>
              </a:rPr>
              <a:t> </a:t>
            </a:r>
            <a:r>
              <a:rPr lang="ar-SA" sz="2400">
                <a:solidFill>
                  <a:srgbClr val="3333CC"/>
                </a:solidFill>
                <a:latin typeface="Times New Roman" pitchFamily="18" charset="0"/>
                <a:cs typeface="AdvertisingBold" pitchFamily="2" charset="-78"/>
              </a:rPr>
              <a:t>“</a:t>
            </a:r>
            <a:r>
              <a:rPr lang="en-US" sz="2400">
                <a:solidFill>
                  <a:srgbClr val="3333CC"/>
                </a:solidFill>
                <a:cs typeface="AdvertisingBold" pitchFamily="2" charset="-78"/>
              </a:rPr>
              <a:t>A</a:t>
            </a:r>
            <a:r>
              <a:rPr lang="ar-SA" sz="2400">
                <a:solidFill>
                  <a:srgbClr val="3333CC"/>
                </a:solidFill>
                <a:latin typeface="Times New Roman" pitchFamily="18" charset="0"/>
                <a:cs typeface="AdvertisingBold" pitchFamily="2" charset="-78"/>
              </a:rPr>
              <a:t>”</a:t>
            </a:r>
            <a:r>
              <a:rPr lang="ar-SA" sz="2400">
                <a:solidFill>
                  <a:srgbClr val="3333CC"/>
                </a:solidFill>
                <a:cs typeface="AdvertisingBold" pitchFamily="2" charset="-78"/>
              </a:rPr>
              <a:t> </a:t>
            </a:r>
            <a:r>
              <a:rPr lang="ar-SA" sz="2400">
                <a:solidFill>
                  <a:srgbClr val="3333CC"/>
                </a:solidFill>
                <a:cs typeface="PT Bold Heading" pitchFamily="2" charset="-78"/>
              </a:rPr>
              <a:t>إذا كانت كل قيمة</a:t>
            </a:r>
            <a:r>
              <a:rPr lang="ar-SA" sz="2400">
                <a:solidFill>
                  <a:srgbClr val="3333CC"/>
                </a:solidFill>
                <a:cs typeface="AdvertisingBold" pitchFamily="2" charset="-78"/>
              </a:rPr>
              <a:t> </a:t>
            </a:r>
            <a:r>
              <a:rPr lang="ar-SA" sz="2400">
                <a:solidFill>
                  <a:srgbClr val="3333CC"/>
                </a:solidFill>
                <a:latin typeface="Times New Roman" pitchFamily="18" charset="0"/>
                <a:cs typeface="AdvertisingBold" pitchFamily="2" charset="-78"/>
              </a:rPr>
              <a:t>“</a:t>
            </a:r>
            <a:r>
              <a:rPr lang="en-US" sz="2400">
                <a:solidFill>
                  <a:srgbClr val="3333CC"/>
                </a:solidFill>
                <a:cs typeface="AdvertisingBold" pitchFamily="2" charset="-78"/>
              </a:rPr>
              <a:t>A</a:t>
            </a:r>
            <a:r>
              <a:rPr lang="ar-SA" sz="2400">
                <a:solidFill>
                  <a:srgbClr val="3333CC"/>
                </a:solidFill>
                <a:latin typeface="Times New Roman" pitchFamily="18" charset="0"/>
                <a:cs typeface="AdvertisingBold" pitchFamily="2" charset="-78"/>
              </a:rPr>
              <a:t>”</a:t>
            </a:r>
            <a:r>
              <a:rPr lang="ar-SA" sz="2400">
                <a:solidFill>
                  <a:srgbClr val="3333CC"/>
                </a:solidFill>
                <a:cs typeface="AdvertisingBold" pitchFamily="2" charset="-78"/>
              </a:rPr>
              <a:t> </a:t>
            </a:r>
            <a:r>
              <a:rPr lang="ar-SA" sz="2400">
                <a:solidFill>
                  <a:srgbClr val="3333CC"/>
                </a:solidFill>
                <a:cs typeface="PT Bold Heading" pitchFamily="2" charset="-78"/>
              </a:rPr>
              <a:t>تحدد قيمة واحدة</a:t>
            </a:r>
            <a:r>
              <a:rPr lang="ar-SA" sz="2400">
                <a:solidFill>
                  <a:srgbClr val="3333CC"/>
                </a:solidFill>
                <a:cs typeface="AdvertisingBold" pitchFamily="2" charset="-78"/>
              </a:rPr>
              <a:t> </a:t>
            </a:r>
            <a:r>
              <a:rPr lang="ar-SA" sz="2400">
                <a:solidFill>
                  <a:srgbClr val="3333CC"/>
                </a:solidFill>
                <a:latin typeface="Times New Roman" pitchFamily="18" charset="0"/>
                <a:cs typeface="AdvertisingBold" pitchFamily="2" charset="-78"/>
              </a:rPr>
              <a:t>“</a:t>
            </a:r>
            <a:r>
              <a:rPr lang="en-US" sz="2400">
                <a:solidFill>
                  <a:srgbClr val="3333CC"/>
                </a:solidFill>
                <a:cs typeface="AdvertisingBold" pitchFamily="2" charset="-78"/>
              </a:rPr>
              <a:t>B</a:t>
            </a:r>
            <a:r>
              <a:rPr lang="ar-SA" sz="2400">
                <a:solidFill>
                  <a:srgbClr val="3333CC"/>
                </a:solidFill>
                <a:latin typeface="Times New Roman" pitchFamily="18" charset="0"/>
                <a:cs typeface="AdvertisingBold" pitchFamily="2" charset="-78"/>
              </a:rPr>
              <a:t>”</a:t>
            </a:r>
            <a:r>
              <a:rPr lang="ar-SA" sz="2400">
                <a:solidFill>
                  <a:srgbClr val="3333CC"/>
                </a:solidFill>
                <a:cs typeface="AdvertisingBold" pitchFamily="2" charset="-78"/>
              </a:rPr>
              <a:t>. </a:t>
            </a:r>
            <a:r>
              <a:rPr lang="ar-SA" sz="2400">
                <a:solidFill>
                  <a:srgbClr val="3333CC"/>
                </a:solidFill>
                <a:cs typeface="PT Bold Heading" pitchFamily="2" charset="-78"/>
              </a:rPr>
              <a:t>وتُمَثل هكذا</a:t>
            </a:r>
            <a:r>
              <a:rPr lang="ar-SA" sz="2400">
                <a:solidFill>
                  <a:srgbClr val="3333CC"/>
                </a:solidFill>
                <a:cs typeface="AdvertisingBold" pitchFamily="2" charset="-78"/>
              </a:rPr>
              <a:t> </a:t>
            </a:r>
            <a:r>
              <a:rPr lang="en-US" sz="2400">
                <a:solidFill>
                  <a:srgbClr val="3333CC"/>
                </a:solidFill>
                <a:cs typeface="AdvertisingBold" pitchFamily="2" charset="-78"/>
              </a:rPr>
              <a:t>A </a:t>
            </a:r>
            <a:r>
              <a:rPr lang="en-US" sz="2400">
                <a:solidFill>
                  <a:srgbClr val="3333CC"/>
                </a:solidFill>
                <a:cs typeface="AdvertisingBold" pitchFamily="2" charset="-78"/>
                <a:sym typeface="Wingdings" pitchFamily="2" charset="2"/>
              </a:rPr>
              <a:t></a:t>
            </a:r>
            <a:r>
              <a:rPr lang="en-US" sz="2400">
                <a:solidFill>
                  <a:srgbClr val="3333CC"/>
                </a:solidFill>
                <a:cs typeface="AdvertisingBold" pitchFamily="2" charset="-78"/>
              </a:rPr>
              <a:t> B</a:t>
            </a:r>
            <a:r>
              <a:rPr lang="ar-SA" sz="2400">
                <a:solidFill>
                  <a:srgbClr val="3333CC"/>
                </a:solidFill>
                <a:cs typeface="AdvertisingBold" pitchFamily="2" charset="-78"/>
              </a:rPr>
              <a:t>. </a:t>
            </a:r>
          </a:p>
        </p:txBody>
      </p:sp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669925" y="3140075"/>
            <a:ext cx="7489825" cy="1054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00"/>
                </a:solidFill>
                <a:cs typeface="PT Bold Heading" pitchFamily="2" charset="-78"/>
              </a:rPr>
              <a:t>EMPCRS (EMP#, CRS#, DATE_COMPLETED)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00"/>
                </a:solidFill>
                <a:cs typeface="PT Bold Heading" pitchFamily="2" charset="-78"/>
              </a:rPr>
              <a:t>EMP#, CRS# </a:t>
            </a:r>
            <a:r>
              <a:rPr lang="en-US" sz="2400" dirty="0">
                <a:solidFill>
                  <a:srgbClr val="000000"/>
                </a:solidFill>
                <a:cs typeface="PT Bold Heading" pitchFamily="2" charset="-78"/>
                <a:sym typeface="Wingdings" pitchFamily="2" charset="2"/>
              </a:rPr>
              <a:t></a:t>
            </a:r>
            <a:r>
              <a:rPr lang="en-US" sz="2400" dirty="0">
                <a:solidFill>
                  <a:srgbClr val="000000"/>
                </a:solidFill>
                <a:cs typeface="PT Bold Heading" pitchFamily="2" charset="-78"/>
              </a:rPr>
              <a:t> DATE_COMPLETED</a:t>
            </a:r>
          </a:p>
        </p:txBody>
      </p:sp>
      <p:sp>
        <p:nvSpPr>
          <p:cNvPr id="195590" name="Text Box 6"/>
          <p:cNvSpPr txBox="1">
            <a:spLocks noChangeArrowheads="1"/>
          </p:cNvSpPr>
          <p:nvPr/>
        </p:nvSpPr>
        <p:spPr bwMode="auto">
          <a:xfrm>
            <a:off x="290513" y="4508500"/>
            <a:ext cx="8458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sz="2500">
                <a:solidFill>
                  <a:srgbClr val="800000"/>
                </a:solidFill>
                <a:cs typeface="PT Bold Heading" pitchFamily="2" charset="-78"/>
              </a:rPr>
              <a:t>المحدد (</a:t>
            </a:r>
            <a:r>
              <a:rPr lang="en-US" sz="2500">
                <a:solidFill>
                  <a:srgbClr val="800000"/>
                </a:solidFill>
                <a:cs typeface="PT Bold Heading" pitchFamily="2" charset="-78"/>
              </a:rPr>
              <a:t>Determinant</a:t>
            </a:r>
            <a:r>
              <a:rPr lang="ar-SA" sz="2500">
                <a:solidFill>
                  <a:srgbClr val="800000"/>
                </a:solidFill>
                <a:cs typeface="PT Bold Heading" pitchFamily="2" charset="-78"/>
              </a:rPr>
              <a:t>) هو خصائص الجانب الأيسر للتبعية الوظيفية.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195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5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6" grpId="0"/>
      <p:bldP spid="195587" grpId="0" build="p"/>
      <p:bldP spid="195588" grpId="0"/>
      <p:bldP spid="195589" grpId="0" animBg="1"/>
      <p:bldP spid="19559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ar-SA" sz="3600" dirty="0">
                <a:solidFill>
                  <a:srgbClr val="C00000"/>
                </a:solidFill>
              </a:rPr>
              <a:t>قواعد </a:t>
            </a:r>
            <a:r>
              <a:rPr lang="ar-SA" sz="3600" dirty="0" err="1">
                <a:solidFill>
                  <a:srgbClr val="C00000"/>
                </a:solidFill>
              </a:rPr>
              <a:t>التبعيات</a:t>
            </a:r>
            <a:r>
              <a:rPr lang="ar-SA" sz="3600" dirty="0">
                <a:solidFill>
                  <a:srgbClr val="C00000"/>
                </a:solidFill>
              </a:rPr>
              <a:t> الوظيفية</a:t>
            </a:r>
            <a:br>
              <a:rPr lang="ar-SA" sz="3600" dirty="0">
                <a:solidFill>
                  <a:srgbClr val="C00000"/>
                </a:solidFill>
              </a:rPr>
            </a:br>
            <a:r>
              <a:rPr lang="en-US" sz="3600" dirty="0">
                <a:solidFill>
                  <a:srgbClr val="C00000"/>
                </a:solidFill>
              </a:rPr>
              <a:t>Rules of Functional Dependency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b="1">
                <a:solidFill>
                  <a:srgbClr val="FF0000"/>
                </a:solidFill>
              </a:rPr>
              <a:t>  </a:t>
            </a:r>
            <a:r>
              <a:rPr lang="ar-SA" b="1">
                <a:solidFill>
                  <a:srgbClr val="FF0000"/>
                </a:solidFill>
              </a:rPr>
              <a:t> 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96612" name="Text Box 4"/>
          <p:cNvSpPr txBox="1">
            <a:spLocks noChangeArrowheads="1"/>
          </p:cNvSpPr>
          <p:nvPr/>
        </p:nvSpPr>
        <p:spPr bwMode="auto">
          <a:xfrm>
            <a:off x="611188" y="1812925"/>
            <a:ext cx="807561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</a:rPr>
              <a:t>If X, Y, Z, and W are attributes in a relation, then:</a:t>
            </a:r>
          </a:p>
          <a:p>
            <a:pPr algn="l" rtl="0">
              <a:spcBef>
                <a:spcPct val="50000"/>
              </a:spcBef>
            </a:pPr>
            <a:r>
              <a:rPr lang="en-US" sz="2000" b="1" dirty="0">
                <a:solidFill>
                  <a:srgbClr val="3333CC"/>
                </a:solidFill>
                <a:latin typeface="Times New Roman" pitchFamily="18" charset="0"/>
                <a:cs typeface="PT Bold Heading" pitchFamily="2" charset="-78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</a:rPr>
              <a:t>1.</a:t>
            </a:r>
            <a:r>
              <a:rPr lang="en-US" sz="2000" b="1" dirty="0">
                <a:solidFill>
                  <a:srgbClr val="3333CC"/>
                </a:solidFill>
                <a:latin typeface="Times New Roman" pitchFamily="18" charset="0"/>
                <a:cs typeface="PT Bold Heading" pitchFamily="2" charset="-78"/>
              </a:rPr>
              <a:t> 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</a:rPr>
              <a:t>X 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  <a:sym typeface="Wingdings" pitchFamily="2" charset="2"/>
              </a:rPr>
              <a:t>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</a:rPr>
              <a:t> X (reflexivity)</a:t>
            </a:r>
            <a:r>
              <a:rPr lang="ar-SA" sz="2000" b="1" dirty="0">
                <a:solidFill>
                  <a:srgbClr val="3333CC"/>
                </a:solidFill>
                <a:cs typeface="PT Bold Heading" pitchFamily="2" charset="-78"/>
              </a:rPr>
              <a:t>الارتداد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</a:rPr>
              <a:t> </a:t>
            </a:r>
          </a:p>
          <a:p>
            <a:pPr algn="l" rtl="0">
              <a:spcBef>
                <a:spcPct val="50000"/>
              </a:spcBef>
            </a:pP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</a:rPr>
              <a:t>2.</a:t>
            </a:r>
            <a:r>
              <a:rPr lang="en-US" sz="2000" b="1" dirty="0">
                <a:solidFill>
                  <a:srgbClr val="3333CC"/>
                </a:solidFill>
                <a:latin typeface="Times New Roman" pitchFamily="18" charset="0"/>
                <a:cs typeface="PT Bold Heading" pitchFamily="2" charset="-78"/>
              </a:rPr>
              <a:t> 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</a:rPr>
              <a:t>If X 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  <a:sym typeface="Wingdings" pitchFamily="2" charset="2"/>
              </a:rPr>
              <a:t>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</a:rPr>
              <a:t> Y then XZ 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  <a:sym typeface="Wingdings" pitchFamily="2" charset="2"/>
              </a:rPr>
              <a:t>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</a:rPr>
              <a:t> Y (augmentation)</a:t>
            </a:r>
            <a:r>
              <a:rPr lang="ar-SA" sz="2000" b="1" dirty="0">
                <a:solidFill>
                  <a:srgbClr val="3333CC"/>
                </a:solidFill>
                <a:cs typeface="PT Bold Heading" pitchFamily="2" charset="-78"/>
              </a:rPr>
              <a:t>الازدياد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</a:rPr>
              <a:t> </a:t>
            </a:r>
          </a:p>
          <a:p>
            <a:pPr algn="l" rtl="0">
              <a:spcBef>
                <a:spcPct val="50000"/>
              </a:spcBef>
            </a:pP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</a:rPr>
              <a:t>3.</a:t>
            </a:r>
            <a:r>
              <a:rPr lang="en-US" sz="2000" b="1" dirty="0">
                <a:solidFill>
                  <a:srgbClr val="3333CC"/>
                </a:solidFill>
                <a:latin typeface="Times New Roman" pitchFamily="18" charset="0"/>
                <a:cs typeface="PT Bold Heading" pitchFamily="2" charset="-78"/>
              </a:rPr>
              <a:t> 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</a:rPr>
              <a:t>If X 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  <a:sym typeface="Wingdings" pitchFamily="2" charset="2"/>
              </a:rPr>
              <a:t>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</a:rPr>
              <a:t> Y and X 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  <a:sym typeface="Wingdings" pitchFamily="2" charset="2"/>
              </a:rPr>
              <a:t>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</a:rPr>
              <a:t> Z then X 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  <a:sym typeface="Wingdings" pitchFamily="2" charset="2"/>
              </a:rPr>
              <a:t>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</a:rPr>
              <a:t> YZ (union)</a:t>
            </a:r>
            <a:r>
              <a:rPr lang="ar-SA" sz="2000" b="1" dirty="0">
                <a:solidFill>
                  <a:srgbClr val="3333CC"/>
                </a:solidFill>
                <a:cs typeface="PT Bold Heading" pitchFamily="2" charset="-78"/>
              </a:rPr>
              <a:t>الاتحاد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</a:rPr>
              <a:t> </a:t>
            </a:r>
          </a:p>
          <a:p>
            <a:pPr algn="l" rtl="0">
              <a:spcBef>
                <a:spcPct val="50000"/>
              </a:spcBef>
            </a:pP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</a:rPr>
              <a:t>4.</a:t>
            </a:r>
            <a:r>
              <a:rPr lang="en-US" sz="2000" b="1" dirty="0">
                <a:solidFill>
                  <a:srgbClr val="3333CC"/>
                </a:solidFill>
                <a:latin typeface="Times New Roman" pitchFamily="18" charset="0"/>
                <a:cs typeface="PT Bold Heading" pitchFamily="2" charset="-78"/>
              </a:rPr>
              <a:t> 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</a:rPr>
              <a:t>If X 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  <a:sym typeface="Wingdings" pitchFamily="2" charset="2"/>
              </a:rPr>
              <a:t>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</a:rPr>
              <a:t> Y then X 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  <a:sym typeface="Wingdings" pitchFamily="2" charset="2"/>
              </a:rPr>
              <a:t>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</a:rPr>
              <a:t> Z  where Z is a subset of Y (decomposition)</a:t>
            </a:r>
            <a:r>
              <a:rPr lang="ar-SA" sz="2000" b="1" dirty="0">
                <a:solidFill>
                  <a:srgbClr val="3333CC"/>
                </a:solidFill>
                <a:cs typeface="PT Bold Heading" pitchFamily="2" charset="-78"/>
              </a:rPr>
              <a:t>التفكيك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</a:rPr>
              <a:t> </a:t>
            </a:r>
          </a:p>
          <a:p>
            <a:pPr algn="l" rtl="0">
              <a:spcBef>
                <a:spcPct val="50000"/>
              </a:spcBef>
            </a:pP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</a:rPr>
              <a:t>5.</a:t>
            </a:r>
            <a:r>
              <a:rPr lang="en-US" sz="2000" b="1" dirty="0">
                <a:solidFill>
                  <a:srgbClr val="3333CC"/>
                </a:solidFill>
                <a:latin typeface="Times New Roman" pitchFamily="18" charset="0"/>
                <a:cs typeface="PT Bold Heading" pitchFamily="2" charset="-78"/>
              </a:rPr>
              <a:t> 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</a:rPr>
              <a:t>If X 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  <a:sym typeface="Wingdings" pitchFamily="2" charset="2"/>
              </a:rPr>
              <a:t>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</a:rPr>
              <a:t> Y and Y 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  <a:sym typeface="Wingdings" pitchFamily="2" charset="2"/>
              </a:rPr>
              <a:t>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</a:rPr>
              <a:t> Z then X 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  <a:sym typeface="Wingdings" pitchFamily="2" charset="2"/>
              </a:rPr>
              <a:t>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</a:rPr>
              <a:t> Z (transitivity)</a:t>
            </a:r>
            <a:r>
              <a:rPr lang="ar-SA" sz="2000" b="1" dirty="0">
                <a:solidFill>
                  <a:srgbClr val="3333CC"/>
                </a:solidFill>
                <a:cs typeface="PT Bold Heading" pitchFamily="2" charset="-78"/>
              </a:rPr>
              <a:t>الانتقالية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</a:rPr>
              <a:t> </a:t>
            </a:r>
          </a:p>
          <a:p>
            <a:pPr algn="l" rtl="0">
              <a:spcBef>
                <a:spcPct val="50000"/>
              </a:spcBef>
            </a:pP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</a:rPr>
              <a:t>6.</a:t>
            </a:r>
            <a:r>
              <a:rPr lang="en-US" sz="2000" b="1" dirty="0">
                <a:solidFill>
                  <a:srgbClr val="3333CC"/>
                </a:solidFill>
                <a:latin typeface="Times New Roman" pitchFamily="18" charset="0"/>
                <a:cs typeface="PT Bold Heading" pitchFamily="2" charset="-78"/>
              </a:rPr>
              <a:t> 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</a:rPr>
              <a:t>If X 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  <a:sym typeface="Wingdings" pitchFamily="2" charset="2"/>
              </a:rPr>
              <a:t>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</a:rPr>
              <a:t> Y and YZ 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  <a:sym typeface="Wingdings" pitchFamily="2" charset="2"/>
              </a:rPr>
              <a:t>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</a:rPr>
              <a:t> W then XZ 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  <a:sym typeface="Wingdings" pitchFamily="2" charset="2"/>
              </a:rPr>
              <a:t>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</a:rPr>
              <a:t> W 	(</a:t>
            </a:r>
            <a:r>
              <a:rPr lang="en-US" sz="2000" b="1" dirty="0" err="1">
                <a:solidFill>
                  <a:srgbClr val="3333CC"/>
                </a:solidFill>
                <a:cs typeface="PT Bold Heading" pitchFamily="2" charset="-78"/>
              </a:rPr>
              <a:t>pseudotransitivity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</a:rPr>
              <a:t>)</a:t>
            </a:r>
            <a:r>
              <a:rPr lang="ar-SA" sz="2000" b="1" dirty="0">
                <a:solidFill>
                  <a:srgbClr val="3333CC"/>
                </a:solidFill>
                <a:cs typeface="PT Bold Heading" pitchFamily="2" charset="-78"/>
              </a:rPr>
              <a:t>الانتقالية الزائفة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/>
      <p:bldP spid="196611" grpId="0" build="p"/>
      <p:bldP spid="1966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52488"/>
          </a:xfrm>
        </p:spPr>
        <p:txBody>
          <a:bodyPr/>
          <a:lstStyle/>
          <a:p>
            <a:pPr>
              <a:defRPr/>
            </a:pPr>
            <a:r>
              <a:rPr lang="ar-SA" dirty="0">
                <a:solidFill>
                  <a:srgbClr val="C00000"/>
                </a:solidFill>
              </a:rPr>
              <a:t>أمثلة لقواعد </a:t>
            </a:r>
            <a:r>
              <a:rPr lang="ar-SA" dirty="0" err="1">
                <a:solidFill>
                  <a:srgbClr val="C00000"/>
                </a:solidFill>
              </a:rPr>
              <a:t>التبعيات</a:t>
            </a:r>
            <a:r>
              <a:rPr lang="ar-SA" dirty="0">
                <a:solidFill>
                  <a:srgbClr val="C00000"/>
                </a:solidFill>
              </a:rPr>
              <a:t> الوظيفية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/>
              <a:t> </a:t>
            </a:r>
            <a:r>
              <a:rPr lang="ar-SA"/>
              <a:t> </a:t>
            </a:r>
            <a:endParaRPr lang="en-US"/>
          </a:p>
        </p:txBody>
      </p:sp>
      <p:sp>
        <p:nvSpPr>
          <p:cNvPr id="197636" name="Text Box 4"/>
          <p:cNvSpPr txBox="1">
            <a:spLocks noChangeArrowheads="1"/>
          </p:cNvSpPr>
          <p:nvPr/>
        </p:nvSpPr>
        <p:spPr bwMode="auto">
          <a:xfrm>
            <a:off x="506413" y="1160463"/>
            <a:ext cx="8458200" cy="4716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0">
              <a:spcBef>
                <a:spcPct val="50000"/>
              </a:spcBef>
            </a:pPr>
            <a:r>
              <a:rPr lang="ar-SA" sz="2300" b="1" dirty="0">
                <a:solidFill>
                  <a:srgbClr val="3333CC"/>
                </a:solidFill>
                <a:latin typeface="Times New Roman" pitchFamily="18" charset="0"/>
                <a:cs typeface="AdvertisingBold" pitchFamily="2" charset="-78"/>
              </a:rPr>
              <a:t>          </a:t>
            </a:r>
            <a:r>
              <a:rPr lang="ar-SA" sz="3200" b="1" dirty="0">
                <a:solidFill>
                  <a:srgbClr val="3333CC"/>
                </a:solidFill>
                <a:cs typeface="AdvertisingBold" pitchFamily="2" charset="-78"/>
              </a:rPr>
              <a:t>1.الازدياد</a:t>
            </a:r>
          </a:p>
          <a:p>
            <a:pPr algn="l" rtl="0">
              <a:spcBef>
                <a:spcPct val="50000"/>
              </a:spcBef>
            </a:pPr>
            <a:r>
              <a:rPr lang="en-US" sz="2300" b="1" dirty="0">
                <a:solidFill>
                  <a:srgbClr val="3333CC"/>
                </a:solidFill>
                <a:cs typeface="AdvertisingBold" pitchFamily="2" charset="-78"/>
              </a:rPr>
              <a:t>STD# </a:t>
            </a:r>
            <a:r>
              <a:rPr lang="en-US" sz="2300" b="1" dirty="0">
                <a:solidFill>
                  <a:srgbClr val="3333CC"/>
                </a:solidFill>
                <a:cs typeface="AdvertisingBold" pitchFamily="2" charset="-78"/>
                <a:sym typeface="Wingdings" pitchFamily="2" charset="2"/>
              </a:rPr>
              <a:t></a:t>
            </a:r>
            <a:r>
              <a:rPr lang="en-US" sz="2300" b="1" dirty="0">
                <a:solidFill>
                  <a:srgbClr val="3333CC"/>
                </a:solidFill>
                <a:cs typeface="AdvertisingBold" pitchFamily="2" charset="-78"/>
              </a:rPr>
              <a:t> STD_NAME	then            STD#, CRS# </a:t>
            </a:r>
            <a:r>
              <a:rPr lang="en-US" sz="2300" b="1" dirty="0">
                <a:solidFill>
                  <a:srgbClr val="3333CC"/>
                </a:solidFill>
                <a:cs typeface="AdvertisingBold" pitchFamily="2" charset="-78"/>
                <a:sym typeface="Wingdings" pitchFamily="2" charset="2"/>
              </a:rPr>
              <a:t></a:t>
            </a:r>
            <a:r>
              <a:rPr lang="en-US" sz="2300" b="1" dirty="0">
                <a:solidFill>
                  <a:srgbClr val="3333CC"/>
                </a:solidFill>
                <a:cs typeface="AdvertisingBold" pitchFamily="2" charset="-78"/>
              </a:rPr>
              <a:t> STD_NAME</a:t>
            </a:r>
            <a:endParaRPr lang="en-US" sz="2300" b="1" dirty="0">
              <a:solidFill>
                <a:srgbClr val="3333CC"/>
              </a:solidFill>
              <a:latin typeface="Times New Roman" pitchFamily="18" charset="0"/>
              <a:cs typeface="AdvertisingBold" pitchFamily="2" charset="-78"/>
            </a:endParaRPr>
          </a:p>
          <a:p>
            <a:pPr algn="just" rtl="0">
              <a:spcBef>
                <a:spcPct val="50000"/>
              </a:spcBef>
            </a:pPr>
            <a:r>
              <a:rPr lang="ar-SA" sz="2300" b="1" dirty="0">
                <a:solidFill>
                  <a:srgbClr val="3333CC"/>
                </a:solidFill>
                <a:latin typeface="Times New Roman" pitchFamily="18" charset="0"/>
                <a:cs typeface="AdvertisingBold" pitchFamily="2" charset="-78"/>
              </a:rPr>
              <a:t>          </a:t>
            </a:r>
            <a:r>
              <a:rPr lang="ar-SA" sz="3200" b="1" dirty="0">
                <a:solidFill>
                  <a:srgbClr val="3333CC"/>
                </a:solidFill>
                <a:cs typeface="AdvertisingBold" pitchFamily="2" charset="-78"/>
              </a:rPr>
              <a:t>2.الانتقالية</a:t>
            </a:r>
          </a:p>
          <a:p>
            <a:pPr algn="l" rtl="0">
              <a:spcBef>
                <a:spcPct val="50000"/>
              </a:spcBef>
            </a:pPr>
            <a:r>
              <a:rPr lang="en-US" sz="2300" b="1" dirty="0">
                <a:solidFill>
                  <a:srgbClr val="3333CC"/>
                </a:solidFill>
                <a:cs typeface="AdvertisingBold" pitchFamily="2" charset="-78"/>
              </a:rPr>
              <a:t>STD# </a:t>
            </a:r>
            <a:r>
              <a:rPr lang="en-US" sz="2300" b="1" dirty="0">
                <a:solidFill>
                  <a:srgbClr val="3333CC"/>
                </a:solidFill>
                <a:cs typeface="AdvertisingBold" pitchFamily="2" charset="-78"/>
                <a:sym typeface="Wingdings" pitchFamily="2" charset="2"/>
              </a:rPr>
              <a:t></a:t>
            </a:r>
            <a:r>
              <a:rPr lang="en-US" sz="2300" b="1" dirty="0">
                <a:solidFill>
                  <a:srgbClr val="3333CC"/>
                </a:solidFill>
                <a:cs typeface="AdvertisingBold" pitchFamily="2" charset="-78"/>
              </a:rPr>
              <a:t> MAJOR and MAJOR </a:t>
            </a:r>
            <a:r>
              <a:rPr lang="en-US" sz="2300" b="1" dirty="0">
                <a:solidFill>
                  <a:srgbClr val="3333CC"/>
                </a:solidFill>
                <a:cs typeface="AdvertisingBold" pitchFamily="2" charset="-78"/>
                <a:sym typeface="Wingdings" pitchFamily="2" charset="2"/>
              </a:rPr>
              <a:t></a:t>
            </a:r>
            <a:r>
              <a:rPr lang="en-US" sz="2300" b="1" dirty="0">
                <a:solidFill>
                  <a:srgbClr val="3333CC"/>
                </a:solidFill>
                <a:cs typeface="AdvertisingBold" pitchFamily="2" charset="-78"/>
              </a:rPr>
              <a:t> ADVISOR</a:t>
            </a:r>
          </a:p>
          <a:p>
            <a:pPr algn="l" rtl="0">
              <a:spcBef>
                <a:spcPct val="50000"/>
              </a:spcBef>
            </a:pPr>
            <a:r>
              <a:rPr lang="en-US" sz="2300" b="1" dirty="0">
                <a:solidFill>
                  <a:srgbClr val="3333CC"/>
                </a:solidFill>
                <a:cs typeface="AdvertisingBold" pitchFamily="2" charset="-78"/>
              </a:rPr>
              <a:t>	then  STD# </a:t>
            </a:r>
            <a:r>
              <a:rPr lang="en-US" sz="2300" b="1" dirty="0">
                <a:solidFill>
                  <a:srgbClr val="3333CC"/>
                </a:solidFill>
                <a:cs typeface="AdvertisingBold" pitchFamily="2" charset="-78"/>
                <a:sym typeface="Wingdings" pitchFamily="2" charset="2"/>
              </a:rPr>
              <a:t></a:t>
            </a:r>
            <a:r>
              <a:rPr lang="en-US" sz="2300" b="1" dirty="0">
                <a:solidFill>
                  <a:srgbClr val="3333CC"/>
                </a:solidFill>
                <a:cs typeface="AdvertisingBold" pitchFamily="2" charset="-78"/>
              </a:rPr>
              <a:t> ADVISOR</a:t>
            </a:r>
          </a:p>
          <a:p>
            <a:pPr algn="just" rtl="0">
              <a:spcBef>
                <a:spcPct val="50000"/>
              </a:spcBef>
            </a:pPr>
            <a:r>
              <a:rPr lang="ar-SA" sz="3200" b="1" dirty="0">
                <a:solidFill>
                  <a:srgbClr val="3333CC"/>
                </a:solidFill>
                <a:latin typeface="Times New Roman" pitchFamily="18" charset="0"/>
                <a:cs typeface="AdvertisingBold" pitchFamily="2" charset="-78"/>
              </a:rPr>
              <a:t>          </a:t>
            </a:r>
            <a:r>
              <a:rPr lang="ar-SA" sz="3200" b="1" dirty="0">
                <a:solidFill>
                  <a:srgbClr val="3333CC"/>
                </a:solidFill>
                <a:cs typeface="AdvertisingBold" pitchFamily="2" charset="-78"/>
              </a:rPr>
              <a:t>3.الانتقالية الزائفة</a:t>
            </a:r>
          </a:p>
          <a:p>
            <a:pPr algn="l" rtl="0">
              <a:spcBef>
                <a:spcPct val="50000"/>
              </a:spcBef>
            </a:pPr>
            <a:r>
              <a:rPr lang="en-US" sz="2300" b="1" dirty="0">
                <a:solidFill>
                  <a:srgbClr val="3333CC"/>
                </a:solidFill>
                <a:cs typeface="AdvertisingBold" pitchFamily="2" charset="-78"/>
              </a:rPr>
              <a:t>STD# </a:t>
            </a:r>
            <a:r>
              <a:rPr lang="en-US" sz="2300" b="1" dirty="0">
                <a:solidFill>
                  <a:srgbClr val="3333CC"/>
                </a:solidFill>
                <a:cs typeface="AdvertisingBold" pitchFamily="2" charset="-78"/>
                <a:sym typeface="Wingdings" pitchFamily="2" charset="2"/>
              </a:rPr>
              <a:t></a:t>
            </a:r>
            <a:r>
              <a:rPr lang="en-US" sz="2300" b="1" dirty="0">
                <a:solidFill>
                  <a:srgbClr val="3333CC"/>
                </a:solidFill>
                <a:cs typeface="AdvertisingBold" pitchFamily="2" charset="-78"/>
              </a:rPr>
              <a:t> MAJOR and MAJOR, CLASS </a:t>
            </a:r>
            <a:r>
              <a:rPr lang="en-US" sz="2300" b="1" dirty="0">
                <a:solidFill>
                  <a:srgbClr val="3333CC"/>
                </a:solidFill>
                <a:cs typeface="AdvertisingBold" pitchFamily="2" charset="-78"/>
                <a:sym typeface="Wingdings" pitchFamily="2" charset="2"/>
              </a:rPr>
              <a:t></a:t>
            </a:r>
            <a:r>
              <a:rPr lang="en-US" sz="2300" b="1" dirty="0">
                <a:solidFill>
                  <a:srgbClr val="3333CC"/>
                </a:solidFill>
                <a:cs typeface="AdvertisingBold" pitchFamily="2" charset="-78"/>
              </a:rPr>
              <a:t> ADVISOR</a:t>
            </a:r>
          </a:p>
          <a:p>
            <a:pPr algn="l" rtl="0">
              <a:spcBef>
                <a:spcPct val="50000"/>
              </a:spcBef>
            </a:pPr>
            <a:r>
              <a:rPr lang="en-US" sz="2300" b="1" dirty="0">
                <a:solidFill>
                  <a:srgbClr val="3333CC"/>
                </a:solidFill>
                <a:cs typeface="AdvertisingBold" pitchFamily="2" charset="-78"/>
              </a:rPr>
              <a:t>	then    STD#, CLASS </a:t>
            </a:r>
            <a:r>
              <a:rPr lang="en-US" sz="2300" b="1" dirty="0">
                <a:solidFill>
                  <a:srgbClr val="3333CC"/>
                </a:solidFill>
                <a:cs typeface="AdvertisingBold" pitchFamily="2" charset="-78"/>
                <a:sym typeface="Wingdings" pitchFamily="2" charset="2"/>
              </a:rPr>
              <a:t></a:t>
            </a:r>
            <a:r>
              <a:rPr lang="en-US" sz="2300" b="1" dirty="0">
                <a:solidFill>
                  <a:srgbClr val="3333CC"/>
                </a:solidFill>
                <a:cs typeface="AdvertisingBold" pitchFamily="2" charset="-78"/>
              </a:rPr>
              <a:t> ADVISOR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ar-SA" sz="3600" dirty="0">
                <a:solidFill>
                  <a:srgbClr val="C00000"/>
                </a:solidFill>
              </a:rPr>
              <a:t>الأشكال الطبيعية الأساسية</a:t>
            </a:r>
            <a:br>
              <a:rPr lang="ar-SA" sz="3600" dirty="0">
                <a:solidFill>
                  <a:srgbClr val="C00000"/>
                </a:solidFill>
              </a:rPr>
            </a:br>
            <a:r>
              <a:rPr lang="en-US" sz="3600" dirty="0">
                <a:solidFill>
                  <a:srgbClr val="C00000"/>
                </a:solidFill>
              </a:rPr>
              <a:t>The Basic Normal Forms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91513" cy="4525963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600"/>
              <a:t>    </a:t>
            </a:r>
            <a:r>
              <a:rPr lang="ar-SA" sz="2600"/>
              <a:t> </a:t>
            </a:r>
            <a:endParaRPr lang="en-US" sz="260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546100" y="1844675"/>
          <a:ext cx="8058150" cy="4035425"/>
        </p:xfrm>
        <a:graphic>
          <a:graphicData uri="http://schemas.openxmlformats.org/presentationml/2006/ole">
            <p:oleObj spid="_x0000_s2050" r:id="rId3" imgW="5480685" imgH="2740343" progId="ABCFlow">
              <p:embed/>
            </p:oleObj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SA" dirty="0">
                <a:solidFill>
                  <a:srgbClr val="C00000"/>
                </a:solidFill>
              </a:rPr>
              <a:t>عينة بيانات تقرير الدرجات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ar-SA"/>
              <a:t> </a:t>
            </a:r>
            <a:endParaRPr lang="en-US"/>
          </a:p>
        </p:txBody>
      </p:sp>
      <p:graphicFrame>
        <p:nvGraphicFramePr>
          <p:cNvPr id="200767" name="Group 63"/>
          <p:cNvGraphicFramePr>
            <a:graphicFrameLocks noGrp="1"/>
          </p:cNvGraphicFramePr>
          <p:nvPr/>
        </p:nvGraphicFramePr>
        <p:xfrm>
          <a:off x="173945" y="2105025"/>
          <a:ext cx="8781143" cy="3686630"/>
        </p:xfrm>
        <a:graphic>
          <a:graphicData uri="http://schemas.openxmlformats.org/drawingml/2006/table">
            <a:tbl>
              <a:tblPr rtl="1"/>
              <a:tblGrid>
                <a:gridCol w="740229"/>
                <a:gridCol w="1262743"/>
                <a:gridCol w="1219200"/>
                <a:gridCol w="1610655"/>
                <a:gridCol w="960881"/>
                <a:gridCol w="841881"/>
                <a:gridCol w="1014166"/>
                <a:gridCol w="1131388"/>
              </a:tblGrid>
              <a:tr h="628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GRADE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INSTRUCTOR LOCATION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INSTRUCTOR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COURSE 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COURSE#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MAJOR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STUDENT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STUDENT#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9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1024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1030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Saleh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Ahmad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Database Mgt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System Analysis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IS 350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IS 465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2773777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83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1030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1025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Ahmad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Soud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Ahmad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System Analysis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Production Mgt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Operations 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IS 465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PM 300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QM 440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6917773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9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0757" name="Text Box 53"/>
          <p:cNvSpPr txBox="1">
            <a:spLocks noChangeArrowheads="1"/>
          </p:cNvSpPr>
          <p:nvPr/>
        </p:nvSpPr>
        <p:spPr bwMode="auto">
          <a:xfrm>
            <a:off x="581025" y="1474788"/>
            <a:ext cx="289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333CC"/>
                </a:solidFill>
              </a:rPr>
              <a:t>GRADE_REPORT</a:t>
            </a:r>
            <a:r>
              <a:rPr lang="en-US" sz="2400">
                <a:solidFill>
                  <a:srgbClr val="3333CC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00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07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00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00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0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0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0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0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0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0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6" grpId="0"/>
      <p:bldP spid="200707" grpId="0" build="p"/>
      <p:bldP spid="20075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>
              <a:defRPr/>
            </a:pPr>
            <a:r>
              <a:rPr lang="ar-SA" dirty="0">
                <a:solidFill>
                  <a:srgbClr val="C00000"/>
                </a:solidFill>
              </a:rPr>
              <a:t>الشكل الطبيعي الأول </a:t>
            </a:r>
            <a:r>
              <a:rPr lang="en-US" dirty="0">
                <a:solidFill>
                  <a:srgbClr val="C00000"/>
                </a:solidFill>
              </a:rPr>
              <a:t>(1NF)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ar-SA"/>
              <a:t> </a:t>
            </a:r>
            <a:endParaRPr lang="en-US"/>
          </a:p>
        </p:txBody>
      </p:sp>
      <p:graphicFrame>
        <p:nvGraphicFramePr>
          <p:cNvPr id="201790" name="Group 62"/>
          <p:cNvGraphicFramePr>
            <a:graphicFrameLocks noGrp="1"/>
          </p:cNvGraphicFramePr>
          <p:nvPr/>
        </p:nvGraphicFramePr>
        <p:xfrm>
          <a:off x="261257" y="2206625"/>
          <a:ext cx="8679543" cy="2969122"/>
        </p:xfrm>
        <a:graphic>
          <a:graphicData uri="http://schemas.openxmlformats.org/drawingml/2006/table">
            <a:tbl>
              <a:tblPr rtl="1"/>
              <a:tblGrid>
                <a:gridCol w="740229"/>
                <a:gridCol w="1190171"/>
                <a:gridCol w="1248229"/>
                <a:gridCol w="1640114"/>
                <a:gridCol w="972457"/>
                <a:gridCol w="767037"/>
                <a:gridCol w="1002177"/>
                <a:gridCol w="1119129"/>
              </a:tblGrid>
              <a:tr h="609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GRADE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INSTRUCTOR LOCATION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INSTRUCTOR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COURSE 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COURSE#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MAJOR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STUDENT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STUDENT#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Saleh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Ahmad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Database Mgt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System Analysis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IS 350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IS 465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Saad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Saad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2773777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2773777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6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Ahmad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Soud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Ahmad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System Analysis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Production Mgt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Operations Res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IS 465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PM 300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QM 440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Ali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Ali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6917773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6917773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6917773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2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1781" name="Text Box 53"/>
          <p:cNvSpPr txBox="1">
            <a:spLocks noChangeArrowheads="1"/>
          </p:cNvSpPr>
          <p:nvPr/>
        </p:nvSpPr>
        <p:spPr bwMode="auto">
          <a:xfrm>
            <a:off x="538163" y="1649413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333CC"/>
                </a:solidFill>
              </a:rPr>
              <a:t>GRADE_REPORT</a:t>
            </a:r>
            <a:r>
              <a:rPr lang="en-US" sz="2400">
                <a:solidFill>
                  <a:srgbClr val="3333CC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1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1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1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17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17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17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17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17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17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17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17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0" grpId="0"/>
      <p:bldP spid="201731" grpId="0" build="p"/>
      <p:bldP spid="20178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>
              <a:defRPr/>
            </a:pPr>
            <a:r>
              <a:rPr lang="ar-SA" dirty="0">
                <a:solidFill>
                  <a:srgbClr val="C00000"/>
                </a:solidFill>
              </a:rPr>
              <a:t>الشكل الطبيعي الثاني </a:t>
            </a:r>
            <a:r>
              <a:rPr lang="en-US" dirty="0">
                <a:solidFill>
                  <a:srgbClr val="C00000"/>
                </a:solidFill>
              </a:rPr>
              <a:t>(2NF)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91513" cy="4525963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ar-SA" sz="2600"/>
              <a:t> </a:t>
            </a:r>
            <a:endParaRPr lang="en-US" sz="260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468313" y="1700213"/>
          <a:ext cx="8280400" cy="4321175"/>
        </p:xfrm>
        <a:graphic>
          <a:graphicData uri="http://schemas.openxmlformats.org/presentationml/2006/ole">
            <p:oleObj spid="_x0000_s3074" r:id="rId3" imgW="4592003" imgH="4126230" progId="ABCFlow">
              <p:embed/>
            </p:oleObj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>
              <a:defRPr/>
            </a:pPr>
            <a:fld id="{4964480C-7F0A-4363-B42B-D174949F661C}" type="slidenum">
              <a:rPr lang="en-US"/>
              <a:pPr algn="l" rtl="0">
                <a:defRPr/>
              </a:pPr>
              <a:t>3</a:t>
            </a:fld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14400"/>
          </a:xfrm>
        </p:spPr>
        <p:txBody>
          <a:bodyPr/>
          <a:lstStyle/>
          <a:p>
            <a:pPr rtl="0" eaLnBrk="1" hangingPunct="1">
              <a:defRPr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Well-Structured Relations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08113"/>
            <a:ext cx="8099425" cy="3700462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</a:t>
            </a:r>
            <a:r>
              <a:rPr lang="en-US" sz="24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relation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that contains </a:t>
            </a:r>
            <a:r>
              <a:rPr lang="en-US" sz="24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minimal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data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redundancy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and allows users to </a:t>
            </a:r>
            <a:r>
              <a:rPr lang="en-US" sz="24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insert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en-US" sz="24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delete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and </a:t>
            </a:r>
            <a:r>
              <a:rPr lang="en-US" sz="24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update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rows </a:t>
            </a:r>
            <a:r>
              <a:rPr lang="en-US" sz="24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without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causing data </a:t>
            </a:r>
            <a:r>
              <a:rPr lang="en-US" sz="24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inconsistencies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Goal is to avoid anomalies</a:t>
            </a:r>
          </a:p>
          <a:p>
            <a:pPr lvl="1" algn="l" rtl="0"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Insertion Anomaly 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–adding new rows forces user to create </a:t>
            </a:r>
            <a:r>
              <a:rPr lang="en-US" sz="20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duplicate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0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data</a:t>
            </a:r>
          </a:p>
          <a:p>
            <a:pPr lvl="1" algn="l" rtl="0"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Deletion Anomaly 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–deleting rows may cause a </a:t>
            </a:r>
            <a:r>
              <a:rPr lang="en-US" sz="20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loss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of </a:t>
            </a:r>
            <a:r>
              <a:rPr lang="en-US" sz="20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data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that would be </a:t>
            </a:r>
            <a:r>
              <a:rPr lang="en-US" sz="20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needed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for other future rows</a:t>
            </a:r>
          </a:p>
          <a:p>
            <a:pPr lvl="1" algn="l" rtl="0"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Modification Anomaly 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</a:t>
            </a:r>
            <a:r>
              <a:rPr lang="en-US" sz="20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changing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0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data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in a row </a:t>
            </a:r>
            <a:r>
              <a:rPr lang="en-US" sz="20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forces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0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changes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to </a:t>
            </a:r>
            <a:r>
              <a:rPr lang="en-US" sz="20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other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0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rows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because of </a:t>
            </a:r>
            <a:r>
              <a:rPr lang="en-US" sz="20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duplication</a:t>
            </a:r>
          </a:p>
        </p:txBody>
      </p:sp>
      <p:sp>
        <p:nvSpPr>
          <p:cNvPr id="220164" name="Text Box 4"/>
          <p:cNvSpPr txBox="1">
            <a:spLocks noChangeArrowheads="1"/>
          </p:cNvSpPr>
          <p:nvPr/>
        </p:nvSpPr>
        <p:spPr bwMode="auto">
          <a:xfrm>
            <a:off x="533400" y="5257800"/>
            <a:ext cx="79248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 eaLnBrk="0" hangingPunct="0"/>
            <a:r>
              <a:rPr lang="en-US" sz="2600" b="1">
                <a:solidFill>
                  <a:srgbClr val="3333CC"/>
                </a:solidFill>
                <a:latin typeface="Times New Roman" pitchFamily="18" charset="0"/>
              </a:rPr>
              <a:t>General rule of thumb</a:t>
            </a:r>
            <a:r>
              <a:rPr lang="en-US" sz="2600" b="1">
                <a:solidFill>
                  <a:srgbClr val="990000"/>
                </a:solidFill>
                <a:latin typeface="Times New Roman" pitchFamily="18" charset="0"/>
              </a:rPr>
              <a:t>: A table should not pertain to more than one entity type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0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3" grpId="0" build="p" bldLvl="2" autoUpdateAnimBg="0"/>
      <p:bldP spid="220164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96938"/>
          </a:xfrm>
        </p:spPr>
        <p:txBody>
          <a:bodyPr/>
          <a:lstStyle/>
          <a:p>
            <a:pPr>
              <a:defRPr/>
            </a:pPr>
            <a:r>
              <a:rPr lang="ar-SA" dirty="0">
                <a:solidFill>
                  <a:srgbClr val="C00000"/>
                </a:solidFill>
              </a:rPr>
              <a:t>الشكل الطبيعي الثاني </a:t>
            </a:r>
            <a:r>
              <a:rPr lang="en-US" dirty="0">
                <a:solidFill>
                  <a:srgbClr val="C00000"/>
                </a:solidFill>
              </a:rPr>
              <a:t>(2NF)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ar-SA"/>
              <a:t> </a:t>
            </a:r>
            <a:endParaRPr lang="en-US"/>
          </a:p>
        </p:txBody>
      </p:sp>
      <p:sp>
        <p:nvSpPr>
          <p:cNvPr id="204804" name="Text Box 4"/>
          <p:cNvSpPr txBox="1">
            <a:spLocks noChangeArrowheads="1"/>
          </p:cNvSpPr>
          <p:nvPr/>
        </p:nvSpPr>
        <p:spPr bwMode="auto">
          <a:xfrm>
            <a:off x="4140200" y="1655763"/>
            <a:ext cx="4419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3000">
                <a:solidFill>
                  <a:srgbClr val="800000"/>
                </a:solidFill>
                <a:latin typeface="Times New Roman" pitchFamily="18" charset="0"/>
                <a:cs typeface="PT Bold Heading" pitchFamily="2" charset="-78"/>
              </a:rPr>
              <a:t>تحليل التبعيات الوظيفية</a:t>
            </a:r>
            <a:endParaRPr lang="en-US" sz="3000">
              <a:solidFill>
                <a:srgbClr val="800000"/>
              </a:solidFill>
              <a:latin typeface="Times New Roman" pitchFamily="18" charset="0"/>
              <a:cs typeface="PT Bold Heading" pitchFamily="2" charset="-78"/>
            </a:endParaRPr>
          </a:p>
        </p:txBody>
      </p:sp>
      <p:sp>
        <p:nvSpPr>
          <p:cNvPr id="204805" name="Text Box 5"/>
          <p:cNvSpPr txBox="1">
            <a:spLocks noChangeArrowheads="1"/>
          </p:cNvSpPr>
          <p:nvPr/>
        </p:nvSpPr>
        <p:spPr bwMode="auto">
          <a:xfrm>
            <a:off x="304800" y="2590800"/>
            <a:ext cx="8534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  <a:cs typeface="PT Bold Heading" pitchFamily="2" charset="-78"/>
              </a:rPr>
              <a:t>        </a:t>
            </a:r>
            <a:r>
              <a:rPr lang="en-US" sz="2000" b="1" dirty="0">
                <a:solidFill>
                  <a:schemeClr val="accent2"/>
                </a:solidFill>
                <a:latin typeface="Times New Roman" pitchFamily="18" charset="0"/>
                <a:cs typeface="PT Bold Heading" pitchFamily="2" charset="-78"/>
              </a:rPr>
              <a:t>  </a:t>
            </a:r>
            <a:r>
              <a:rPr lang="en-US" sz="2000" b="1" dirty="0">
                <a:solidFill>
                  <a:schemeClr val="accent2"/>
                </a:solidFill>
                <a:cs typeface="PT Bold Heading" pitchFamily="2" charset="-78"/>
              </a:rPr>
              <a:t>1.</a:t>
            </a:r>
            <a:r>
              <a:rPr lang="en-US" sz="2000" b="1" dirty="0">
                <a:solidFill>
                  <a:schemeClr val="accent2"/>
                </a:solidFill>
                <a:latin typeface="Times New Roman" pitchFamily="18" charset="0"/>
                <a:cs typeface="PT Bold Heading" pitchFamily="2" charset="-78"/>
              </a:rPr>
              <a:t>    </a:t>
            </a:r>
            <a:r>
              <a:rPr lang="en-US" sz="2000" b="1" dirty="0">
                <a:solidFill>
                  <a:schemeClr val="accent2"/>
                </a:solidFill>
                <a:cs typeface="PT Bold Heading" pitchFamily="2" charset="-78"/>
              </a:rPr>
              <a:t>STUDENT(</a:t>
            </a:r>
            <a:r>
              <a:rPr lang="en-US" sz="2000" b="1" u="sng" dirty="0">
                <a:solidFill>
                  <a:schemeClr val="accent2"/>
                </a:solidFill>
                <a:cs typeface="PT Bold Heading" pitchFamily="2" charset="-78"/>
              </a:rPr>
              <a:t>STUDENT#</a:t>
            </a:r>
            <a:r>
              <a:rPr lang="en-US" sz="2000" b="1" dirty="0">
                <a:solidFill>
                  <a:schemeClr val="accent2"/>
                </a:solidFill>
                <a:cs typeface="PT Bold Heading" pitchFamily="2" charset="-78"/>
              </a:rPr>
              <a:t>, STUDENT_NAME,MAJOR)</a:t>
            </a:r>
            <a:endParaRPr lang="en-US" sz="2000" dirty="0">
              <a:solidFill>
                <a:schemeClr val="accent2"/>
              </a:solidFill>
              <a:cs typeface="PT Bold Heading" pitchFamily="2" charset="-78"/>
            </a:endParaRPr>
          </a:p>
          <a:p>
            <a:pPr algn="l" rtl="0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  <a:latin typeface="Times New Roman" pitchFamily="18" charset="0"/>
                <a:cs typeface="PT Bold Heading" pitchFamily="2" charset="-78"/>
              </a:rPr>
              <a:t>          </a:t>
            </a:r>
            <a:r>
              <a:rPr lang="en-US" sz="2000" b="1" dirty="0">
                <a:solidFill>
                  <a:schemeClr val="accent2"/>
                </a:solidFill>
                <a:cs typeface="PT Bold Heading" pitchFamily="2" charset="-78"/>
              </a:rPr>
              <a:t>2.</a:t>
            </a:r>
            <a:r>
              <a:rPr lang="en-US" sz="2000" b="1" dirty="0">
                <a:solidFill>
                  <a:schemeClr val="accent2"/>
                </a:solidFill>
                <a:latin typeface="Times New Roman" pitchFamily="18" charset="0"/>
                <a:cs typeface="PT Bold Heading" pitchFamily="2" charset="-78"/>
              </a:rPr>
              <a:t>    </a:t>
            </a:r>
            <a:r>
              <a:rPr lang="en-US" sz="2000" b="1" dirty="0">
                <a:solidFill>
                  <a:schemeClr val="accent2"/>
                </a:solidFill>
                <a:cs typeface="PT Bold Heading" pitchFamily="2" charset="-78"/>
              </a:rPr>
              <a:t>COURSE_INSTRUCTOR(</a:t>
            </a:r>
            <a:r>
              <a:rPr lang="en-US" sz="2000" b="1" u="sng" dirty="0">
                <a:solidFill>
                  <a:schemeClr val="accent2"/>
                </a:solidFill>
                <a:cs typeface="PT Bold Heading" pitchFamily="2" charset="-78"/>
              </a:rPr>
              <a:t>COURSE#</a:t>
            </a:r>
            <a:r>
              <a:rPr lang="en-US" sz="2000" b="1" dirty="0">
                <a:solidFill>
                  <a:schemeClr val="accent2"/>
                </a:solidFill>
                <a:cs typeface="PT Bold Heading" pitchFamily="2" charset="-78"/>
              </a:rPr>
              <a:t>, COURSE_TITLE, 	INSTRUCTOR_NAME, INSTRUCTOR_LOCATION)</a:t>
            </a:r>
            <a:endParaRPr lang="en-US" sz="2000" dirty="0">
              <a:solidFill>
                <a:schemeClr val="accent2"/>
              </a:solidFill>
              <a:cs typeface="PT Bold Heading" pitchFamily="2" charset="-78"/>
            </a:endParaRPr>
          </a:p>
          <a:p>
            <a:pPr algn="l" rtl="0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  <a:latin typeface="Times New Roman" pitchFamily="18" charset="0"/>
                <a:cs typeface="PT Bold Heading" pitchFamily="2" charset="-78"/>
              </a:rPr>
              <a:t>          </a:t>
            </a:r>
            <a:r>
              <a:rPr lang="en-US" sz="2000" b="1" dirty="0">
                <a:solidFill>
                  <a:schemeClr val="accent2"/>
                </a:solidFill>
                <a:cs typeface="PT Bold Heading" pitchFamily="2" charset="-78"/>
              </a:rPr>
              <a:t>3.</a:t>
            </a:r>
            <a:r>
              <a:rPr lang="en-US" sz="2000" b="1" dirty="0">
                <a:solidFill>
                  <a:schemeClr val="accent2"/>
                </a:solidFill>
                <a:latin typeface="Times New Roman" pitchFamily="18" charset="0"/>
                <a:cs typeface="PT Bold Heading" pitchFamily="2" charset="-78"/>
              </a:rPr>
              <a:t>    </a:t>
            </a:r>
            <a:r>
              <a:rPr lang="en-US" sz="2000" b="1" dirty="0">
                <a:solidFill>
                  <a:schemeClr val="accent2"/>
                </a:solidFill>
                <a:cs typeface="PT Bold Heading" pitchFamily="2" charset="-78"/>
              </a:rPr>
              <a:t>REGISTRATION(</a:t>
            </a:r>
            <a:r>
              <a:rPr lang="en-US" sz="2000" b="1" u="sng" dirty="0">
                <a:solidFill>
                  <a:schemeClr val="accent2"/>
                </a:solidFill>
                <a:cs typeface="PT Bold Heading" pitchFamily="2" charset="-78"/>
              </a:rPr>
              <a:t>STUDENT#</a:t>
            </a:r>
            <a:r>
              <a:rPr lang="en-US" sz="2000" b="1" dirty="0">
                <a:solidFill>
                  <a:schemeClr val="accent2"/>
                </a:solidFill>
                <a:cs typeface="PT Bold Heading" pitchFamily="2" charset="-78"/>
              </a:rPr>
              <a:t>, </a:t>
            </a:r>
            <a:r>
              <a:rPr lang="en-US" sz="2000" b="1" u="sng" dirty="0">
                <a:solidFill>
                  <a:schemeClr val="accent2"/>
                </a:solidFill>
                <a:cs typeface="PT Bold Heading" pitchFamily="2" charset="-78"/>
              </a:rPr>
              <a:t>COURSE#</a:t>
            </a:r>
            <a:r>
              <a:rPr lang="en-US" sz="2000" b="1" dirty="0">
                <a:solidFill>
                  <a:schemeClr val="accent2"/>
                </a:solidFill>
                <a:cs typeface="PT Bold Heading" pitchFamily="2" charset="-78"/>
              </a:rPr>
              <a:t>,  GRADE)</a:t>
            </a:r>
            <a:endParaRPr lang="en-US" sz="2000" dirty="0">
              <a:solidFill>
                <a:schemeClr val="accent2"/>
              </a:solidFill>
              <a:latin typeface="Times New Roman" pitchFamily="18" charset="0"/>
              <a:cs typeface="PT Bold Heading" pitchFamily="2" charset="-78"/>
            </a:endParaRPr>
          </a:p>
        </p:txBody>
      </p:sp>
      <p:sp>
        <p:nvSpPr>
          <p:cNvPr id="204806" name="Text Box 6"/>
          <p:cNvSpPr txBox="1">
            <a:spLocks noChangeArrowheads="1"/>
          </p:cNvSpPr>
          <p:nvPr/>
        </p:nvSpPr>
        <p:spPr bwMode="auto">
          <a:xfrm>
            <a:off x="669925" y="4440238"/>
            <a:ext cx="7848600" cy="92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ar-SA" sz="27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العلاقة في الشكل الطبيعي الثاني إذا كانت في الشكل الطبيعي الأول ولا تحتوي على </a:t>
            </a:r>
            <a:r>
              <a:rPr lang="ar-SA" sz="27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تبعيات</a:t>
            </a:r>
            <a:r>
              <a:rPr lang="ar-SA" sz="27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 جزئية.</a:t>
            </a:r>
            <a:endParaRPr lang="en-US" sz="27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204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2048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2" grpId="0"/>
      <p:bldP spid="204803" grpId="0" build="p"/>
      <p:bldP spid="204804" grpId="0"/>
      <p:bldP spid="204805" grpId="0"/>
      <p:bldP spid="20480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dirty="0"/>
              <a:t> </a:t>
            </a:r>
          </a:p>
        </p:txBody>
      </p:sp>
      <p:graphicFrame>
        <p:nvGraphicFramePr>
          <p:cNvPr id="205828" name="Group 4"/>
          <p:cNvGraphicFramePr>
            <a:graphicFrameLocks noGrp="1"/>
          </p:cNvGraphicFramePr>
          <p:nvPr/>
        </p:nvGraphicFramePr>
        <p:xfrm>
          <a:off x="576263" y="1155700"/>
          <a:ext cx="3544887" cy="1266826"/>
        </p:xfrm>
        <a:graphic>
          <a:graphicData uri="http://schemas.openxmlformats.org/drawingml/2006/table">
            <a:tbl>
              <a:tblPr rtl="1"/>
              <a:tblGrid>
                <a:gridCol w="825500"/>
                <a:gridCol w="1597025"/>
                <a:gridCol w="1122362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MAJOR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STUDENT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STUDENT#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2773777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6917773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850" name="Text Box 26"/>
          <p:cNvSpPr txBox="1">
            <a:spLocks noChangeArrowheads="1"/>
          </p:cNvSpPr>
          <p:nvPr/>
        </p:nvSpPr>
        <p:spPr bwMode="auto">
          <a:xfrm>
            <a:off x="539750" y="6731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STUDENT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205851" name="Group 27"/>
          <p:cNvGraphicFramePr>
            <a:graphicFrameLocks noGrp="1"/>
          </p:cNvGraphicFramePr>
          <p:nvPr/>
        </p:nvGraphicFramePr>
        <p:xfrm>
          <a:off x="595313" y="3624263"/>
          <a:ext cx="3544887" cy="2338390"/>
        </p:xfrm>
        <a:graphic>
          <a:graphicData uri="http://schemas.openxmlformats.org/drawingml/2006/table">
            <a:tbl>
              <a:tblPr rtl="1"/>
              <a:tblGrid>
                <a:gridCol w="825500"/>
                <a:gridCol w="1597025"/>
                <a:gridCol w="1122362"/>
              </a:tblGrid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GRADE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COURSE#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STUDENT#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 350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2773777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 465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2773777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 465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6917773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PM 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6917773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QM 440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6917773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885" name="Text Box 61"/>
          <p:cNvSpPr txBox="1">
            <a:spLocks noChangeArrowheads="1"/>
          </p:cNvSpPr>
          <p:nvPr/>
        </p:nvSpPr>
        <p:spPr bwMode="auto">
          <a:xfrm>
            <a:off x="558800" y="3141663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RGISTRATION</a:t>
            </a:r>
            <a:r>
              <a:rPr lang="en-US" sz="2400" b="1">
                <a:solidFill>
                  <a:srgbClr val="FF0000"/>
                </a:solidFill>
              </a:rPr>
              <a:t> </a:t>
            </a:r>
          </a:p>
        </p:txBody>
      </p:sp>
      <p:graphicFrame>
        <p:nvGraphicFramePr>
          <p:cNvPr id="205941" name="Group 117"/>
          <p:cNvGraphicFramePr>
            <a:graphicFrameLocks noGrp="1"/>
          </p:cNvGraphicFramePr>
          <p:nvPr/>
        </p:nvGraphicFramePr>
        <p:xfrm>
          <a:off x="4284663" y="2298700"/>
          <a:ext cx="4248150" cy="2939733"/>
        </p:xfrm>
        <a:graphic>
          <a:graphicData uri="http://schemas.openxmlformats.org/drawingml/2006/table">
            <a:tbl>
              <a:tblPr rtl="1"/>
              <a:tblGrid>
                <a:gridCol w="1081088"/>
                <a:gridCol w="1079500"/>
                <a:gridCol w="1068387"/>
                <a:gridCol w="1019175"/>
              </a:tblGrid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INSTRUCTOR LOCATION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INSTRUCTOR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COURSE 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COURSE#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Saleh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Database Mgt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 350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Ahmad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System Analysis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 465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Soud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Production Mgt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PM 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Ahmad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Operations 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QM 440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923" name="Text Box 99"/>
          <p:cNvSpPr txBox="1">
            <a:spLocks noChangeArrowheads="1"/>
          </p:cNvSpPr>
          <p:nvPr/>
        </p:nvSpPr>
        <p:spPr bwMode="auto">
          <a:xfrm>
            <a:off x="4371975" y="1714500"/>
            <a:ext cx="3814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COURSE_INSTRUCTOR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8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5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5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5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5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50" grpId="0"/>
      <p:bldP spid="205885" grpId="0"/>
      <p:bldP spid="20592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293688"/>
            <a:ext cx="8229600" cy="881062"/>
          </a:xfrm>
        </p:spPr>
        <p:txBody>
          <a:bodyPr/>
          <a:lstStyle/>
          <a:p>
            <a:pPr rtl="1">
              <a:defRPr/>
            </a:pPr>
            <a:r>
              <a:rPr lang="ar-SA" dirty="0">
                <a:solidFill>
                  <a:srgbClr val="C00000"/>
                </a:solidFill>
              </a:rPr>
              <a:t>الشكل الطبيعي الثالث </a:t>
            </a:r>
            <a:r>
              <a:rPr lang="en-US" dirty="0">
                <a:solidFill>
                  <a:srgbClr val="C00000"/>
                </a:solidFill>
              </a:rPr>
              <a:t>(3NF)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ar-SA"/>
              <a:t> </a:t>
            </a:r>
            <a:endParaRPr lang="en-US"/>
          </a:p>
        </p:txBody>
      </p:sp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265113" y="1452563"/>
            <a:ext cx="84582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ar-SA" sz="2000" b="1" dirty="0">
                <a:solidFill>
                  <a:srgbClr val="3333CC"/>
                </a:solidFill>
                <a:latin typeface="Times New Roman" pitchFamily="18" charset="0"/>
                <a:cs typeface="PT Bold Heading" pitchFamily="2" charset="-78"/>
              </a:rPr>
              <a:t>  </a:t>
            </a:r>
            <a:r>
              <a:rPr lang="ar-SA" sz="2000" b="1" dirty="0" err="1">
                <a:solidFill>
                  <a:srgbClr val="3333CC"/>
                </a:solidFill>
                <a:cs typeface="PT Bold Heading" pitchFamily="2" charset="-78"/>
              </a:rPr>
              <a:t>التبعيات</a:t>
            </a:r>
            <a:r>
              <a:rPr lang="ar-SA" sz="2000" b="1" dirty="0">
                <a:solidFill>
                  <a:srgbClr val="3333CC"/>
                </a:solidFill>
                <a:cs typeface="PT Bold Heading" pitchFamily="2" charset="-78"/>
              </a:rPr>
              <a:t> الوظيفية في </a:t>
            </a:r>
            <a:r>
              <a:rPr lang="en-US" sz="2000" b="1" dirty="0">
                <a:solidFill>
                  <a:srgbClr val="3333CC"/>
                </a:solidFill>
                <a:latin typeface="Times New Roman" pitchFamily="18" charset="0"/>
                <a:cs typeface="PT Bold Heading" pitchFamily="2" charset="-78"/>
              </a:rPr>
              <a:t>”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</a:rPr>
              <a:t>COURSE_INSTRUCTOR</a:t>
            </a:r>
            <a:r>
              <a:rPr lang="en-US" sz="2000" b="1" dirty="0">
                <a:solidFill>
                  <a:srgbClr val="3333CC"/>
                </a:solidFill>
                <a:latin typeface="Times New Roman" pitchFamily="18" charset="0"/>
                <a:cs typeface="PT Bold Heading" pitchFamily="2" charset="-78"/>
              </a:rPr>
              <a:t>”</a:t>
            </a:r>
            <a:endParaRPr lang="ar-EG" sz="2000" b="1" dirty="0">
              <a:solidFill>
                <a:srgbClr val="3333CC"/>
              </a:solidFill>
              <a:cs typeface="PT Bold Heading" pitchFamily="2" charset="-78"/>
            </a:endParaRPr>
          </a:p>
          <a:p>
            <a:pPr algn="l">
              <a:spcBef>
                <a:spcPct val="50000"/>
              </a:spcBef>
            </a:pPr>
            <a:r>
              <a:rPr lang="ar-SA" sz="2000" b="1" dirty="0">
                <a:solidFill>
                  <a:srgbClr val="3333CC"/>
                </a:solidFill>
                <a:latin typeface="Times New Roman" pitchFamily="18" charset="0"/>
                <a:cs typeface="PT Bold Heading" pitchFamily="2" charset="-78"/>
              </a:rPr>
              <a:t>  </a:t>
            </a:r>
            <a:r>
              <a:rPr lang="en-US" sz="2000" b="1" dirty="0">
                <a:solidFill>
                  <a:srgbClr val="3333CC"/>
                </a:solidFill>
                <a:latin typeface="Times New Roman" pitchFamily="18" charset="0"/>
                <a:cs typeface="PT Bold Heading" pitchFamily="2" charset="-78"/>
              </a:rPr>
              <a:t> 1.</a:t>
            </a:r>
            <a:r>
              <a:rPr lang="ar-SA" sz="2000" b="1" dirty="0">
                <a:solidFill>
                  <a:srgbClr val="3333CC"/>
                </a:solidFill>
                <a:latin typeface="Times New Roman" pitchFamily="18" charset="0"/>
                <a:cs typeface="PT Bold Heading" pitchFamily="2" charset="-78"/>
              </a:rPr>
              <a:t> 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</a:rPr>
              <a:t>COURSE# 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  <a:sym typeface="Wingdings" pitchFamily="2" charset="2"/>
              </a:rPr>
              <a:t>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</a:rPr>
              <a:t> COURSE_TITLE, INSTRUCTOR_NAME, 							INSTRUCTOR_LOCATION</a:t>
            </a:r>
          </a:p>
          <a:p>
            <a:pPr algn="l">
              <a:spcBef>
                <a:spcPct val="50000"/>
              </a:spcBef>
            </a:pP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</a:rPr>
              <a:t>   2. INSTRUCTOR_NAME 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  <a:sym typeface="Wingdings" pitchFamily="2" charset="2"/>
              </a:rPr>
              <a:t></a:t>
            </a:r>
            <a:r>
              <a:rPr lang="en-US" sz="2000" b="1" dirty="0">
                <a:solidFill>
                  <a:srgbClr val="3333CC"/>
                </a:solidFill>
                <a:cs typeface="PT Bold Heading" pitchFamily="2" charset="-78"/>
              </a:rPr>
              <a:t> INSTRUCTOR_LOCATION</a:t>
            </a:r>
          </a:p>
        </p:txBody>
      </p:sp>
      <p:graphicFrame>
        <p:nvGraphicFramePr>
          <p:cNvPr id="206918" name="Group 70"/>
          <p:cNvGraphicFramePr>
            <a:graphicFrameLocks noGrp="1"/>
          </p:cNvGraphicFramePr>
          <p:nvPr/>
        </p:nvGraphicFramePr>
        <p:xfrm>
          <a:off x="611188" y="3716338"/>
          <a:ext cx="7826375" cy="2207261"/>
        </p:xfrm>
        <a:graphic>
          <a:graphicData uri="http://schemas.openxmlformats.org/drawingml/2006/table">
            <a:tbl>
              <a:tblPr rtl="1"/>
              <a:tblGrid>
                <a:gridCol w="1298575"/>
                <a:gridCol w="1487488"/>
                <a:gridCol w="722312"/>
                <a:gridCol w="1819275"/>
                <a:gridCol w="1509713"/>
                <a:gridCol w="989012"/>
              </a:tblGrid>
              <a:tr h="566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INSTRUCTOR LOCATION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INSTRUCTOR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  <a:cs typeface="PT Bold Heading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INSTRUCTOR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COURSE 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COURSE#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Saleh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  <a:cs typeface="PT Bold Heading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Saleh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Database Mgt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 350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Ahmad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  <a:cs typeface="PT Bold Heading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Ahmad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System Analysis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 465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Soud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  <a:cs typeface="PT Bold Heading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Soud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Production Mgt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PM 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  <a:cs typeface="PT Bold Heading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Ahmad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Operations 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QM 440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6909" name="Text Box 61"/>
          <p:cNvSpPr txBox="1">
            <a:spLocks noChangeArrowheads="1"/>
          </p:cNvSpPr>
          <p:nvPr/>
        </p:nvSpPr>
        <p:spPr bwMode="auto">
          <a:xfrm>
            <a:off x="533400" y="32131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rgbClr val="000000"/>
                </a:solidFill>
                <a:cs typeface="Times New Roman" pitchFamily="18" charset="0"/>
              </a:rPr>
              <a:t>COURSE</a:t>
            </a:r>
            <a:r>
              <a:rPr lang="en-US" sz="2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06910" name="Text Box 62"/>
          <p:cNvSpPr txBox="1">
            <a:spLocks noChangeArrowheads="1"/>
          </p:cNvSpPr>
          <p:nvPr/>
        </p:nvSpPr>
        <p:spPr bwMode="auto">
          <a:xfrm>
            <a:off x="5638800" y="3213100"/>
            <a:ext cx="28194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rgbClr val="000000"/>
                </a:solidFill>
                <a:cs typeface="Times New Roman" pitchFamily="18" charset="0"/>
              </a:rPr>
              <a:t>INSTRUCTOR</a:t>
            </a:r>
            <a:r>
              <a:rPr lang="en-US" sz="2200" b="1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6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6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6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6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6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6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6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6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6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6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6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6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6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6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6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0" grpId="0"/>
      <p:bldP spid="206851" grpId="0" build="p"/>
      <p:bldP spid="206852" grpId="0"/>
      <p:bldP spid="206909" grpId="0"/>
      <p:bldP spid="2069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250825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ar-SA" dirty="0">
                <a:solidFill>
                  <a:srgbClr val="C00000"/>
                </a:solidFill>
              </a:rPr>
              <a:t>الشكل الطبيعي الثالث </a:t>
            </a:r>
            <a:r>
              <a:rPr lang="en-US" dirty="0">
                <a:solidFill>
                  <a:srgbClr val="C00000"/>
                </a:solidFill>
              </a:rPr>
              <a:t>(3NF)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ar-SA"/>
              <a:t> </a:t>
            </a:r>
            <a:endParaRPr lang="en-US"/>
          </a:p>
        </p:txBody>
      </p:sp>
      <p:sp>
        <p:nvSpPr>
          <p:cNvPr id="207876" name="Text Box 4"/>
          <p:cNvSpPr txBox="1">
            <a:spLocks noChangeArrowheads="1"/>
          </p:cNvSpPr>
          <p:nvPr/>
        </p:nvSpPr>
        <p:spPr bwMode="auto">
          <a:xfrm>
            <a:off x="468313" y="1600200"/>
            <a:ext cx="81359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4000" rIns="540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ar-SA" sz="3000" dirty="0">
                <a:solidFill>
                  <a:schemeClr val="bg2">
                    <a:lumMod val="75000"/>
                  </a:schemeClr>
                </a:solidFill>
                <a:cs typeface="PT Bold Heading" pitchFamily="2" charset="-78"/>
              </a:rPr>
              <a:t>العلاقة في الشكل الطبيعي الثالث إذا كانت في الشكل الطبيعي الثاني ولا تحتوي علي </a:t>
            </a:r>
            <a:r>
              <a:rPr lang="ar-SA" sz="3000" dirty="0" err="1">
                <a:solidFill>
                  <a:schemeClr val="bg2">
                    <a:lumMod val="75000"/>
                  </a:schemeClr>
                </a:solidFill>
                <a:cs typeface="PT Bold Heading" pitchFamily="2" charset="-78"/>
              </a:rPr>
              <a:t>تبعيات</a:t>
            </a:r>
            <a:r>
              <a:rPr lang="ar-SA" sz="3000" dirty="0">
                <a:solidFill>
                  <a:schemeClr val="bg2">
                    <a:lumMod val="75000"/>
                  </a:schemeClr>
                </a:solidFill>
                <a:cs typeface="PT Bold Heading" pitchFamily="2" charset="-78"/>
              </a:rPr>
              <a:t> انتقالية.</a:t>
            </a:r>
            <a:r>
              <a:rPr lang="ar-SA" sz="30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AdvertisingBold" pitchFamily="2" charset="-78"/>
              </a:rPr>
              <a:t> </a:t>
            </a:r>
            <a:endParaRPr lang="en-US" sz="3000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AdvertisingBold" pitchFamily="2" charset="-78"/>
            </a:endParaRPr>
          </a:p>
        </p:txBody>
      </p:sp>
      <p:sp>
        <p:nvSpPr>
          <p:cNvPr id="207877" name="Text Box 5"/>
          <p:cNvSpPr txBox="1">
            <a:spLocks noChangeArrowheads="1"/>
          </p:cNvSpPr>
          <p:nvPr/>
        </p:nvSpPr>
        <p:spPr bwMode="auto">
          <a:xfrm>
            <a:off x="468313" y="2997200"/>
            <a:ext cx="8370887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b="1">
                <a:solidFill>
                  <a:schemeClr val="accent2"/>
                </a:solidFill>
                <a:cs typeface="PT Bold Heading" pitchFamily="2" charset="-78"/>
              </a:rPr>
              <a:t>STUDENT(</a:t>
            </a:r>
            <a:r>
              <a:rPr lang="en-US" sz="2000" b="1" u="sng">
                <a:solidFill>
                  <a:schemeClr val="accent2"/>
                </a:solidFill>
                <a:cs typeface="PT Bold Heading" pitchFamily="2" charset="-78"/>
              </a:rPr>
              <a:t>STUDENT#</a:t>
            </a:r>
            <a:r>
              <a:rPr lang="en-US" sz="2000" b="1">
                <a:solidFill>
                  <a:schemeClr val="accent2"/>
                </a:solidFill>
                <a:cs typeface="PT Bold Heading" pitchFamily="2" charset="-78"/>
              </a:rPr>
              <a:t>, STUDENT_NAME,MAJOR)</a:t>
            </a:r>
            <a:endParaRPr lang="en-US" sz="2000">
              <a:solidFill>
                <a:schemeClr val="accent2"/>
              </a:solidFill>
              <a:cs typeface="PT Bold Heading" pitchFamily="2" charset="-78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b="1">
                <a:solidFill>
                  <a:schemeClr val="accent2"/>
                </a:solidFill>
                <a:cs typeface="PT Bold Heading" pitchFamily="2" charset="-78"/>
              </a:rPr>
              <a:t>COURSE_INSTRUCTOR(</a:t>
            </a:r>
            <a:r>
              <a:rPr lang="en-US" sz="2000" b="1" u="sng">
                <a:solidFill>
                  <a:schemeClr val="accent2"/>
                </a:solidFill>
                <a:cs typeface="PT Bold Heading" pitchFamily="2" charset="-78"/>
              </a:rPr>
              <a:t>COURSE#</a:t>
            </a:r>
            <a:r>
              <a:rPr lang="en-US" sz="2000" b="1">
                <a:solidFill>
                  <a:schemeClr val="accent2"/>
                </a:solidFill>
                <a:cs typeface="PT Bold Heading" pitchFamily="2" charset="-78"/>
              </a:rPr>
              <a:t>, COURSE_TITLE, </a:t>
            </a:r>
            <a:r>
              <a:rPr lang="en-US" sz="2000" b="1" u="sng">
                <a:solidFill>
                  <a:schemeClr val="accent2"/>
                </a:solidFill>
                <a:cs typeface="PT Bold Heading" pitchFamily="2" charset="-78"/>
              </a:rPr>
              <a:t>INSTRUCTOR_NAME)</a:t>
            </a:r>
            <a:endParaRPr lang="en-US" sz="2000">
              <a:solidFill>
                <a:schemeClr val="accent2"/>
              </a:solidFill>
              <a:cs typeface="PT Bold Heading" pitchFamily="2" charset="-78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b="1">
                <a:solidFill>
                  <a:schemeClr val="accent2"/>
                </a:solidFill>
                <a:cs typeface="PT Bold Heading" pitchFamily="2" charset="-78"/>
              </a:rPr>
              <a:t>INSTRUCTOR(</a:t>
            </a:r>
            <a:r>
              <a:rPr lang="en-US" sz="2000" b="1" u="sng">
                <a:solidFill>
                  <a:schemeClr val="accent2"/>
                </a:solidFill>
                <a:cs typeface="PT Bold Heading" pitchFamily="2" charset="-78"/>
              </a:rPr>
              <a:t>INSTRUCTOR_NAME</a:t>
            </a:r>
            <a:r>
              <a:rPr lang="en-US" sz="2000" b="1">
                <a:solidFill>
                  <a:schemeClr val="accent2"/>
                </a:solidFill>
                <a:cs typeface="PT Bold Heading" pitchFamily="2" charset="-78"/>
              </a:rPr>
              <a:t>, INSTRUCTOR_LOCATION)</a:t>
            </a:r>
            <a:endParaRPr lang="en-US" sz="2000">
              <a:solidFill>
                <a:schemeClr val="accent2"/>
              </a:solidFill>
              <a:cs typeface="PT Bold Heading" pitchFamily="2" charset="-78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b="1">
                <a:solidFill>
                  <a:schemeClr val="accent2"/>
                </a:solidFill>
                <a:cs typeface="PT Bold Heading" pitchFamily="2" charset="-78"/>
              </a:rPr>
              <a:t>REGISTRATION(</a:t>
            </a:r>
            <a:r>
              <a:rPr lang="en-US" sz="2000" b="1" u="sng">
                <a:solidFill>
                  <a:schemeClr val="accent2"/>
                </a:solidFill>
                <a:cs typeface="PT Bold Heading" pitchFamily="2" charset="-78"/>
              </a:rPr>
              <a:t>STUDENT#</a:t>
            </a:r>
            <a:r>
              <a:rPr lang="en-US" sz="2000" b="1">
                <a:solidFill>
                  <a:schemeClr val="accent2"/>
                </a:solidFill>
                <a:cs typeface="PT Bold Heading" pitchFamily="2" charset="-78"/>
              </a:rPr>
              <a:t>, </a:t>
            </a:r>
            <a:r>
              <a:rPr lang="en-US" sz="2000" b="1" u="sng">
                <a:solidFill>
                  <a:schemeClr val="accent2"/>
                </a:solidFill>
                <a:cs typeface="PT Bold Heading" pitchFamily="2" charset="-78"/>
              </a:rPr>
              <a:t>COURSE#</a:t>
            </a:r>
            <a:r>
              <a:rPr lang="en-US" sz="2000" b="1">
                <a:solidFill>
                  <a:schemeClr val="accent2"/>
                </a:solidFill>
                <a:cs typeface="PT Bold Heading" pitchFamily="2" charset="-78"/>
              </a:rPr>
              <a:t>,  GRADE)</a:t>
            </a:r>
            <a:endParaRPr lang="en-US" sz="2000">
              <a:solidFill>
                <a:schemeClr val="accent2"/>
              </a:solidFill>
              <a:latin typeface="Times New Roman" pitchFamily="18" charset="0"/>
              <a:cs typeface="PT Bold Heading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207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/>
      <p:bldP spid="207875" grpId="0" build="p"/>
      <p:bldP spid="207876" grpId="0"/>
      <p:bldP spid="20787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92088"/>
            <a:ext cx="8229600" cy="1371600"/>
          </a:xfrm>
        </p:spPr>
        <p:txBody>
          <a:bodyPr/>
          <a:lstStyle/>
          <a:p>
            <a:pPr>
              <a:defRPr/>
            </a:pPr>
            <a:r>
              <a:rPr lang="ar-SA" sz="3600" dirty="0">
                <a:solidFill>
                  <a:srgbClr val="C00000"/>
                </a:solidFill>
              </a:rPr>
              <a:t>أشكال طبيعية إضافية</a:t>
            </a:r>
            <a:br>
              <a:rPr lang="ar-SA" sz="3600" dirty="0">
                <a:solidFill>
                  <a:srgbClr val="C00000"/>
                </a:solidFill>
              </a:rPr>
            </a:br>
            <a:r>
              <a:rPr lang="ar-SA" sz="3600" dirty="0">
                <a:solidFill>
                  <a:srgbClr val="C00000"/>
                </a:solidFill>
              </a:rPr>
              <a:t> </a:t>
            </a:r>
            <a:r>
              <a:rPr lang="en-US" sz="3600" dirty="0">
                <a:solidFill>
                  <a:srgbClr val="C00000"/>
                </a:solidFill>
              </a:rPr>
              <a:t>(Additional Normal Forms)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/>
              <a:t> </a:t>
            </a:r>
            <a:r>
              <a:rPr lang="ar-SA"/>
              <a:t> </a:t>
            </a:r>
            <a:r>
              <a:rPr lang="en-US"/>
              <a:t> </a:t>
            </a:r>
          </a:p>
        </p:txBody>
      </p:sp>
      <p:sp>
        <p:nvSpPr>
          <p:cNvPr id="208900" name="Text Box 4"/>
          <p:cNvSpPr txBox="1">
            <a:spLocks noChangeArrowheads="1"/>
          </p:cNvSpPr>
          <p:nvPr/>
        </p:nvSpPr>
        <p:spPr bwMode="auto">
          <a:xfrm>
            <a:off x="468313" y="1600200"/>
            <a:ext cx="81359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>
            <a:spAutoFit/>
          </a:bodyPr>
          <a:lstStyle/>
          <a:p>
            <a:pPr marL="373063" indent="-373063" algn="r" rtl="1">
              <a:spcBef>
                <a:spcPct val="50000"/>
              </a:spcBef>
              <a:buFontTx/>
              <a:buChar char="•"/>
            </a:pPr>
            <a:r>
              <a:rPr lang="ar-SA" sz="3000">
                <a:solidFill>
                  <a:srgbClr val="3333CC"/>
                </a:solidFill>
                <a:latin typeface="Arial Unicode MS" pitchFamily="34" charset="-128"/>
                <a:cs typeface="PT Bold Heading" pitchFamily="2" charset="-78"/>
              </a:rPr>
              <a:t>الشكل الطبيعي بويس- كود</a:t>
            </a:r>
            <a:r>
              <a:rPr lang="en-US" sz="3000">
                <a:solidFill>
                  <a:srgbClr val="3333CC"/>
                </a:solidFill>
                <a:latin typeface="Arial Unicode MS" pitchFamily="34" charset="-128"/>
                <a:cs typeface="PT Bold Heading" pitchFamily="2" charset="-78"/>
              </a:rPr>
              <a:t/>
            </a:r>
            <a:br>
              <a:rPr lang="en-US" sz="3000">
                <a:solidFill>
                  <a:srgbClr val="3333CC"/>
                </a:solidFill>
                <a:latin typeface="Arial Unicode MS" pitchFamily="34" charset="-128"/>
                <a:cs typeface="PT Bold Heading" pitchFamily="2" charset="-78"/>
              </a:rPr>
            </a:br>
            <a:r>
              <a:rPr lang="ar-SA" sz="3000">
                <a:solidFill>
                  <a:srgbClr val="3333CC"/>
                </a:solidFill>
                <a:latin typeface="Arial Unicode MS" pitchFamily="34" charset="-128"/>
                <a:cs typeface="PT Bold Heading" pitchFamily="2" charset="-78"/>
              </a:rPr>
              <a:t> </a:t>
            </a:r>
            <a:r>
              <a:rPr lang="en-US" sz="3000">
                <a:solidFill>
                  <a:srgbClr val="3333CC"/>
                </a:solidFill>
                <a:latin typeface="Arial Unicode MS" pitchFamily="34" charset="-128"/>
                <a:cs typeface="PT Bold Heading" pitchFamily="2" charset="-78"/>
              </a:rPr>
              <a:t>BCNF”) </a:t>
            </a:r>
            <a:r>
              <a:rPr lang="ar-SA" sz="3000">
                <a:solidFill>
                  <a:srgbClr val="3333CC"/>
                </a:solidFill>
                <a:latin typeface="Arial" pitchFamily="34" charset="0"/>
              </a:rPr>
              <a:t>“</a:t>
            </a:r>
            <a:r>
              <a:rPr lang="en-US" sz="3000">
                <a:solidFill>
                  <a:srgbClr val="3333CC"/>
                </a:solidFill>
                <a:latin typeface="Arial Unicode MS" pitchFamily="34" charset="-128"/>
                <a:cs typeface="PT Bold Heading" pitchFamily="2" charset="-78"/>
              </a:rPr>
              <a:t> (Boyce-Codd Normal Form </a:t>
            </a:r>
            <a:endParaRPr lang="ar-EG" sz="3000">
              <a:solidFill>
                <a:srgbClr val="3333CC"/>
              </a:solidFill>
              <a:latin typeface="Arial Unicode MS" pitchFamily="34" charset="-128"/>
              <a:cs typeface="PT Bold Heading" pitchFamily="2" charset="-78"/>
            </a:endParaRPr>
          </a:p>
        </p:txBody>
      </p:sp>
      <p:graphicFrame>
        <p:nvGraphicFramePr>
          <p:cNvPr id="208933" name="Group 37"/>
          <p:cNvGraphicFramePr>
            <a:graphicFrameLocks noGrp="1"/>
          </p:cNvGraphicFramePr>
          <p:nvPr/>
        </p:nvGraphicFramePr>
        <p:xfrm>
          <a:off x="2955245" y="3149600"/>
          <a:ext cx="3691618" cy="1955800"/>
        </p:xfrm>
        <a:graphic>
          <a:graphicData uri="http://schemas.openxmlformats.org/drawingml/2006/table">
            <a:tbl>
              <a:tblPr rtl="1"/>
              <a:tblGrid>
                <a:gridCol w="1199350"/>
                <a:gridCol w="1150016"/>
                <a:gridCol w="1342252"/>
              </a:tblGrid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ADVISOR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MAJOR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STUDENT#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EINSTEIN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PHYSICS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MOZART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MUSIC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DARWIN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BIOL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456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BOHR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PHYSICS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EINSTEIN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PHYSICS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8931" name="Text Box 35"/>
          <p:cNvSpPr txBox="1">
            <a:spLocks noChangeArrowheads="1"/>
          </p:cNvSpPr>
          <p:nvPr/>
        </p:nvSpPr>
        <p:spPr bwMode="auto">
          <a:xfrm>
            <a:off x="2819400" y="2667000"/>
            <a:ext cx="396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800000"/>
                </a:solidFill>
                <a:cs typeface="PT Bold Heading" pitchFamily="2" charset="-78"/>
              </a:rPr>
              <a:t>STUDENT_MAJOR_ADVISOR </a:t>
            </a:r>
          </a:p>
        </p:txBody>
      </p:sp>
      <p:sp>
        <p:nvSpPr>
          <p:cNvPr id="208932" name="Text Box 36"/>
          <p:cNvSpPr txBox="1">
            <a:spLocks noChangeArrowheads="1"/>
          </p:cNvSpPr>
          <p:nvPr/>
        </p:nvSpPr>
        <p:spPr bwMode="auto">
          <a:xfrm>
            <a:off x="1524000" y="5200650"/>
            <a:ext cx="56419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cs typeface="PT Bold Heading" pitchFamily="2" charset="-78"/>
              </a:rPr>
              <a:t>STUDENT#, MAJOR </a:t>
            </a:r>
            <a:r>
              <a:rPr lang="en-US" sz="2400" b="1">
                <a:solidFill>
                  <a:schemeClr val="accent2"/>
                </a:solidFill>
                <a:cs typeface="PT Bold Heading" pitchFamily="2" charset="-78"/>
                <a:sym typeface="Wingdings" pitchFamily="2" charset="2"/>
              </a:rPr>
              <a:t></a:t>
            </a:r>
            <a:r>
              <a:rPr lang="en-US" sz="2400" b="1">
                <a:solidFill>
                  <a:schemeClr val="accent2"/>
                </a:solidFill>
                <a:cs typeface="PT Bold Heading" pitchFamily="2" charset="-78"/>
              </a:rPr>
              <a:t> ADVISOR</a:t>
            </a:r>
            <a:endParaRPr lang="en-US" sz="2400">
              <a:solidFill>
                <a:schemeClr val="accent2"/>
              </a:solidFill>
              <a:cs typeface="PT Bold Heading" pitchFamily="2" charset="-78"/>
            </a:endParaRP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cs typeface="PT Bold Heading" pitchFamily="2" charset="-78"/>
              </a:rPr>
              <a:t>ADVISOR </a:t>
            </a:r>
            <a:r>
              <a:rPr lang="en-US" sz="2400" b="1">
                <a:solidFill>
                  <a:schemeClr val="accent2"/>
                </a:solidFill>
                <a:cs typeface="PT Bold Heading" pitchFamily="2" charset="-78"/>
                <a:sym typeface="Wingdings" pitchFamily="2" charset="2"/>
              </a:rPr>
              <a:t></a:t>
            </a:r>
            <a:r>
              <a:rPr lang="en-US" sz="2400" b="1">
                <a:solidFill>
                  <a:schemeClr val="accent2"/>
                </a:solidFill>
                <a:cs typeface="PT Bold Heading" pitchFamily="2" charset="-78"/>
              </a:rPr>
              <a:t> MAJOR</a:t>
            </a:r>
            <a:endParaRPr lang="en-US" sz="2400">
              <a:solidFill>
                <a:schemeClr val="accent2"/>
              </a:solidFill>
              <a:latin typeface="Times New Roman" pitchFamily="18" charset="0"/>
              <a:cs typeface="PT Bold Heading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089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089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08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08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8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8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2089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089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08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08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8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8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8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8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8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89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89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89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89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89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89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89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89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8" grpId="0"/>
      <p:bldP spid="208899" grpId="0" build="p"/>
      <p:bldP spid="208900" grpId="0"/>
      <p:bldP spid="208931" grpId="0"/>
      <p:bldP spid="20893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SA" dirty="0">
                <a:solidFill>
                  <a:srgbClr val="C00000"/>
                </a:solidFill>
              </a:rPr>
              <a:t>تابع الشكل الطبيعي </a:t>
            </a:r>
            <a:r>
              <a:rPr lang="ar-SA" dirty="0" err="1">
                <a:solidFill>
                  <a:srgbClr val="C00000"/>
                </a:solidFill>
              </a:rPr>
              <a:t>بويس</a:t>
            </a:r>
            <a:r>
              <a:rPr lang="ar-SA" dirty="0">
                <a:solidFill>
                  <a:srgbClr val="C00000"/>
                </a:solidFill>
              </a:rPr>
              <a:t>-كود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ar-SA"/>
              <a:t>  </a:t>
            </a:r>
            <a:endParaRPr lang="en-US"/>
          </a:p>
        </p:txBody>
      </p:sp>
      <p:sp>
        <p:nvSpPr>
          <p:cNvPr id="209924" name="Text Box 4"/>
          <p:cNvSpPr txBox="1">
            <a:spLocks noChangeArrowheads="1"/>
          </p:cNvSpPr>
          <p:nvPr/>
        </p:nvSpPr>
        <p:spPr bwMode="auto">
          <a:xfrm>
            <a:off x="395288" y="1600200"/>
            <a:ext cx="8280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4000" rIns="54000">
            <a:spAutoFit/>
          </a:bodyPr>
          <a:lstStyle/>
          <a:p>
            <a:pPr marL="185738" algn="r" rtl="1">
              <a:spcBef>
                <a:spcPct val="50000"/>
              </a:spcBef>
              <a:defRPr/>
            </a:pPr>
            <a:r>
              <a:rPr lang="ar-SA" sz="3000" dirty="0">
                <a:solidFill>
                  <a:schemeClr val="bg2">
                    <a:lumMod val="75000"/>
                  </a:schemeClr>
                </a:solidFill>
                <a:cs typeface="PT Bold Heading" pitchFamily="2" charset="-78"/>
              </a:rPr>
              <a:t>العلاقة في الشكل الطبيعي </a:t>
            </a:r>
            <a:r>
              <a:rPr lang="ar-SA" sz="3000" dirty="0" err="1">
                <a:solidFill>
                  <a:schemeClr val="bg2">
                    <a:lumMod val="75000"/>
                  </a:schemeClr>
                </a:solidFill>
                <a:cs typeface="PT Bold Heading" pitchFamily="2" charset="-78"/>
              </a:rPr>
              <a:t>بويس</a:t>
            </a:r>
            <a:r>
              <a:rPr lang="ar-SA" sz="3000" dirty="0">
                <a:solidFill>
                  <a:schemeClr val="bg2">
                    <a:lumMod val="75000"/>
                  </a:schemeClr>
                </a:solidFill>
                <a:cs typeface="PT Bold Heading" pitchFamily="2" charset="-78"/>
              </a:rPr>
              <a:t>- كود </a:t>
            </a:r>
            <a:r>
              <a:rPr lang="ar-SA" sz="3000" dirty="0">
                <a:solidFill>
                  <a:schemeClr val="bg2">
                    <a:lumMod val="75000"/>
                  </a:schemeClr>
                </a:solidFill>
              </a:rPr>
              <a:t>“</a:t>
            </a:r>
            <a:r>
              <a:rPr lang="en-US" sz="3000" dirty="0">
                <a:solidFill>
                  <a:schemeClr val="bg2">
                    <a:lumMod val="75000"/>
                  </a:schemeClr>
                </a:solidFill>
                <a:cs typeface="PT Bold Heading" pitchFamily="2" charset="-78"/>
              </a:rPr>
              <a:t>BCNF</a:t>
            </a:r>
            <a:r>
              <a:rPr lang="ar-SA" sz="3000" dirty="0">
                <a:solidFill>
                  <a:schemeClr val="bg2">
                    <a:lumMod val="75000"/>
                  </a:schemeClr>
                </a:solidFill>
              </a:rPr>
              <a:t>”</a:t>
            </a:r>
            <a:r>
              <a:rPr lang="ar-SA" sz="3000" dirty="0">
                <a:solidFill>
                  <a:schemeClr val="bg2">
                    <a:lumMod val="75000"/>
                  </a:schemeClr>
                </a:solidFill>
                <a:cs typeface="PT Bold Heading" pitchFamily="2" charset="-78"/>
              </a:rPr>
              <a:t> إذا كان كل محدد فيها مفتاح مرشح.</a:t>
            </a:r>
            <a:r>
              <a:rPr lang="ar-SA" sz="3000" dirty="0">
                <a:solidFill>
                  <a:schemeClr val="bg2">
                    <a:lumMod val="75000"/>
                  </a:schemeClr>
                </a:solidFill>
                <a:latin typeface="Arial Unicode MS" pitchFamily="34" charset="-128"/>
                <a:cs typeface="PT Bold Heading" pitchFamily="2" charset="-78"/>
              </a:rPr>
              <a:t> </a:t>
            </a:r>
          </a:p>
        </p:txBody>
      </p:sp>
      <p:graphicFrame>
        <p:nvGraphicFramePr>
          <p:cNvPr id="209988" name="Group 68"/>
          <p:cNvGraphicFramePr>
            <a:graphicFrameLocks noGrp="1"/>
          </p:cNvGraphicFramePr>
          <p:nvPr/>
        </p:nvGraphicFramePr>
        <p:xfrm>
          <a:off x="533400" y="3454400"/>
          <a:ext cx="7972425" cy="2058035"/>
        </p:xfrm>
        <a:graphic>
          <a:graphicData uri="http://schemas.openxmlformats.org/drawingml/2006/table">
            <a:tbl>
              <a:tblPr rtl="1"/>
              <a:tblGrid>
                <a:gridCol w="1724025"/>
                <a:gridCol w="1974850"/>
                <a:gridCol w="957262"/>
                <a:gridCol w="2003425"/>
                <a:gridCol w="1312863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MAJOR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ADVISOR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  <a:cs typeface="PT Bold Heading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ADVISOR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STUDENT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PHYSICS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EINSTEIN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  <a:cs typeface="PT Bold Heading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EINSTEIN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MUSIC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MOZART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  <a:cs typeface="PT Bold Heading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MOZART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BIOL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DARWIN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  <a:cs typeface="PT Bold Heading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DARWIN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456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PHYSICS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BOHR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  <a:cs typeface="PT Bold Heading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BOHR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 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  <a:cs typeface="PT Bold Heading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EINSTEIN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9983" name="Text Box 63"/>
          <p:cNvSpPr txBox="1">
            <a:spLocks noChangeArrowheads="1"/>
          </p:cNvSpPr>
          <p:nvPr/>
        </p:nvSpPr>
        <p:spPr bwMode="auto">
          <a:xfrm>
            <a:off x="539750" y="2900363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333CC"/>
                </a:solidFill>
                <a:cs typeface="PT Bold Heading" pitchFamily="2" charset="-78"/>
              </a:rPr>
              <a:t>ST_ADV </a:t>
            </a:r>
          </a:p>
        </p:txBody>
      </p:sp>
      <p:sp>
        <p:nvSpPr>
          <p:cNvPr id="209984" name="Text Box 64"/>
          <p:cNvSpPr txBox="1">
            <a:spLocks noChangeArrowheads="1"/>
          </p:cNvSpPr>
          <p:nvPr/>
        </p:nvSpPr>
        <p:spPr bwMode="auto">
          <a:xfrm>
            <a:off x="4959350" y="2900363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333CC"/>
                </a:solidFill>
                <a:cs typeface="PT Bold Heading" pitchFamily="2" charset="-78"/>
              </a:rPr>
              <a:t>ADV_MAJ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9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9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9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9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9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99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9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9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9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99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99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9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9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2" grpId="0"/>
      <p:bldP spid="209923" grpId="0" build="p"/>
      <p:bldP spid="209924" grpId="0"/>
      <p:bldP spid="209983" grpId="0"/>
      <p:bldP spid="20998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06375"/>
            <a:ext cx="8229600" cy="1371600"/>
          </a:xfrm>
        </p:spPr>
        <p:txBody>
          <a:bodyPr/>
          <a:lstStyle/>
          <a:p>
            <a:pPr rtl="1">
              <a:defRPr/>
            </a:pPr>
            <a:r>
              <a:rPr lang="ar-SA" sz="3600" dirty="0">
                <a:solidFill>
                  <a:srgbClr val="C00000"/>
                </a:solidFill>
              </a:rPr>
              <a:t>الشكل الطبيعي الرابع</a:t>
            </a:r>
            <a:br>
              <a:rPr lang="ar-SA" sz="3600" dirty="0">
                <a:solidFill>
                  <a:srgbClr val="C00000"/>
                </a:solidFill>
              </a:rPr>
            </a:br>
            <a:r>
              <a:rPr lang="ar-SA" sz="3600" dirty="0">
                <a:solidFill>
                  <a:srgbClr val="C00000"/>
                </a:solidFill>
              </a:rPr>
              <a:t> </a:t>
            </a:r>
            <a:r>
              <a:rPr lang="en-US" sz="3600" dirty="0">
                <a:solidFill>
                  <a:srgbClr val="C00000"/>
                </a:solidFill>
              </a:rPr>
              <a:t>4NF”) </a:t>
            </a:r>
            <a:r>
              <a:rPr lang="ar-SA" sz="3600" dirty="0">
                <a:solidFill>
                  <a:srgbClr val="C00000"/>
                </a:solidFill>
              </a:rPr>
              <a:t>“</a:t>
            </a:r>
            <a:r>
              <a:rPr lang="en-US" sz="3600" dirty="0">
                <a:solidFill>
                  <a:srgbClr val="C00000"/>
                </a:solidFill>
              </a:rPr>
              <a:t>(4th Normal Form 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95488"/>
            <a:ext cx="8229600" cy="41148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ar-SA" dirty="0"/>
              <a:t> </a:t>
            </a:r>
            <a:endParaRPr lang="en-US" dirty="0"/>
          </a:p>
        </p:txBody>
      </p:sp>
      <p:graphicFrame>
        <p:nvGraphicFramePr>
          <p:cNvPr id="210948" name="Group 4"/>
          <p:cNvGraphicFramePr>
            <a:graphicFrameLocks noGrp="1"/>
          </p:cNvGraphicFramePr>
          <p:nvPr/>
        </p:nvGraphicFramePr>
        <p:xfrm>
          <a:off x="2700338" y="2133600"/>
          <a:ext cx="3787775" cy="2884489"/>
        </p:xfrm>
        <a:graphic>
          <a:graphicData uri="http://schemas.openxmlformats.org/drawingml/2006/table">
            <a:tbl>
              <a:tblPr rtl="1"/>
              <a:tblGrid>
                <a:gridCol w="1171575"/>
                <a:gridCol w="1349375"/>
                <a:gridCol w="1266825"/>
              </a:tblGrid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TEXTBOOK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INSTRUCTOR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COURSE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Drucker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Management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Drucker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Ahmad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Management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Drucker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Management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Peters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Management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Peters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Ahmad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Management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Peters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Management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Weston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Gamil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Finance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Gulford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Gamil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Finance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0990" name="Text Box 46"/>
          <p:cNvSpPr txBox="1">
            <a:spLocks noChangeArrowheads="1"/>
          </p:cNvSpPr>
          <p:nvPr/>
        </p:nvSpPr>
        <p:spPr bwMode="auto">
          <a:xfrm>
            <a:off x="2411413" y="1628775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333CC"/>
                </a:solidFill>
                <a:cs typeface="Times New Roman" pitchFamily="18" charset="0"/>
              </a:rPr>
              <a:t>OFFERING </a:t>
            </a:r>
          </a:p>
        </p:txBody>
      </p:sp>
      <p:sp>
        <p:nvSpPr>
          <p:cNvPr id="210991" name="Text Box 47"/>
          <p:cNvSpPr txBox="1">
            <a:spLocks noChangeArrowheads="1"/>
          </p:cNvSpPr>
          <p:nvPr/>
        </p:nvSpPr>
        <p:spPr bwMode="auto">
          <a:xfrm>
            <a:off x="1671638" y="5130800"/>
            <a:ext cx="6096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00000"/>
                </a:solidFill>
              </a:rPr>
              <a:t>COURSE </a:t>
            </a:r>
            <a:r>
              <a:rPr lang="en-US" sz="2400" b="1">
                <a:solidFill>
                  <a:srgbClr val="C00000"/>
                </a:solidFill>
                <a:sym typeface="Wingdings" pitchFamily="2" charset="2"/>
              </a:rPr>
              <a:t></a:t>
            </a:r>
            <a:r>
              <a:rPr lang="en-US" sz="2400" b="1">
                <a:solidFill>
                  <a:srgbClr val="C00000"/>
                </a:solidFill>
              </a:rPr>
              <a:t> INSTRUCTOR</a:t>
            </a:r>
            <a:endParaRPr lang="en-US" sz="2400">
              <a:solidFill>
                <a:srgbClr val="C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00000"/>
                </a:solidFill>
              </a:rPr>
              <a:t>COURSE </a:t>
            </a:r>
            <a:r>
              <a:rPr lang="en-US" sz="2400" b="1">
                <a:solidFill>
                  <a:srgbClr val="C00000"/>
                </a:solidFill>
                <a:cs typeface="Times New Roman" pitchFamily="18" charset="0"/>
                <a:sym typeface="Wingdings" pitchFamily="2" charset="2"/>
              </a:rPr>
              <a:t></a:t>
            </a:r>
            <a:r>
              <a:rPr lang="en-US" sz="2400" b="1">
                <a:solidFill>
                  <a:srgbClr val="C00000"/>
                </a:solidFill>
              </a:rPr>
              <a:t> TEXTBOOK</a:t>
            </a:r>
            <a:r>
              <a:rPr lang="en-US" sz="2400">
                <a:solidFill>
                  <a:srgbClr val="C00000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0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0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0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0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0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0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0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0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0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0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0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6" grpId="0"/>
      <p:bldP spid="210947" grpId="0" build="p"/>
      <p:bldP spid="210990" grpId="0"/>
      <p:bldP spid="21099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06375"/>
            <a:ext cx="8229600" cy="1371600"/>
          </a:xfrm>
        </p:spPr>
        <p:txBody>
          <a:bodyPr/>
          <a:lstStyle/>
          <a:p>
            <a:pPr rtl="1">
              <a:defRPr/>
            </a:pPr>
            <a:r>
              <a:rPr lang="ar-SA" sz="3600" dirty="0">
                <a:solidFill>
                  <a:srgbClr val="C00000"/>
                </a:solidFill>
              </a:rPr>
              <a:t>الشكل الطبيعي الرابع</a:t>
            </a:r>
            <a:br>
              <a:rPr lang="ar-SA" sz="3600" dirty="0">
                <a:solidFill>
                  <a:srgbClr val="C00000"/>
                </a:solidFill>
              </a:rPr>
            </a:br>
            <a:r>
              <a:rPr lang="ar-SA" sz="3600" dirty="0">
                <a:solidFill>
                  <a:srgbClr val="C00000"/>
                </a:solidFill>
              </a:rPr>
              <a:t> </a:t>
            </a:r>
            <a:r>
              <a:rPr lang="en-US" sz="3600" dirty="0">
                <a:solidFill>
                  <a:srgbClr val="C00000"/>
                </a:solidFill>
              </a:rPr>
              <a:t>4NF”) </a:t>
            </a:r>
            <a:r>
              <a:rPr lang="ar-SA" sz="3600" dirty="0">
                <a:solidFill>
                  <a:srgbClr val="C00000"/>
                </a:solidFill>
              </a:rPr>
              <a:t>“</a:t>
            </a:r>
            <a:r>
              <a:rPr lang="en-US" sz="3600" dirty="0">
                <a:solidFill>
                  <a:srgbClr val="C00000"/>
                </a:solidFill>
              </a:rPr>
              <a:t>(4th Normal Form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ar-SA"/>
              <a:t> </a:t>
            </a:r>
            <a:endParaRPr lang="en-US"/>
          </a:p>
        </p:txBody>
      </p:sp>
      <p:sp>
        <p:nvSpPr>
          <p:cNvPr id="211972" name="Text Box 4"/>
          <p:cNvSpPr txBox="1">
            <a:spLocks noChangeArrowheads="1"/>
          </p:cNvSpPr>
          <p:nvPr/>
        </p:nvSpPr>
        <p:spPr bwMode="auto">
          <a:xfrm>
            <a:off x="468313" y="1604963"/>
            <a:ext cx="8135937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4000" rIns="54000">
            <a:spAutoFit/>
          </a:bodyPr>
          <a:lstStyle/>
          <a:p>
            <a:pPr marL="185738" algn="r" rtl="1">
              <a:spcBef>
                <a:spcPct val="50000"/>
              </a:spcBef>
              <a:defRPr/>
            </a:pPr>
            <a:r>
              <a:rPr lang="ar-SA" sz="3000" dirty="0">
                <a:solidFill>
                  <a:schemeClr val="bg2">
                    <a:lumMod val="75000"/>
                  </a:schemeClr>
                </a:solidFill>
                <a:cs typeface="PT Bold Heading" pitchFamily="2" charset="-78"/>
              </a:rPr>
              <a:t>العلاقة في الشكل الطبيعي الرابع </a:t>
            </a:r>
            <a:r>
              <a:rPr lang="ar-SA" sz="3000" dirty="0" err="1">
                <a:solidFill>
                  <a:schemeClr val="bg2">
                    <a:lumMod val="75000"/>
                  </a:schemeClr>
                </a:solidFill>
                <a:cs typeface="PT Bold Heading" pitchFamily="2" charset="-78"/>
              </a:rPr>
              <a:t>اذا</a:t>
            </a:r>
            <a:r>
              <a:rPr lang="ar-SA" sz="3000" dirty="0">
                <a:solidFill>
                  <a:schemeClr val="bg2">
                    <a:lumMod val="75000"/>
                  </a:schemeClr>
                </a:solidFill>
                <a:cs typeface="PT Bold Heading" pitchFamily="2" charset="-78"/>
              </a:rPr>
              <a:t> كانت في الشكل الطبيعي </a:t>
            </a:r>
            <a:r>
              <a:rPr lang="ar-SA" sz="3000" dirty="0" err="1">
                <a:solidFill>
                  <a:schemeClr val="bg2">
                    <a:lumMod val="75000"/>
                  </a:schemeClr>
                </a:solidFill>
                <a:cs typeface="PT Bold Heading" pitchFamily="2" charset="-78"/>
              </a:rPr>
              <a:t>بويس</a:t>
            </a:r>
            <a:r>
              <a:rPr lang="ar-SA" sz="3000" dirty="0">
                <a:solidFill>
                  <a:schemeClr val="bg2">
                    <a:lumMod val="75000"/>
                  </a:schemeClr>
                </a:solidFill>
                <a:cs typeface="PT Bold Heading" pitchFamily="2" charset="-78"/>
              </a:rPr>
              <a:t>-كود </a:t>
            </a:r>
            <a:r>
              <a:rPr lang="ar-SA" sz="3000" dirty="0">
                <a:solidFill>
                  <a:schemeClr val="bg2">
                    <a:lumMod val="75000"/>
                  </a:schemeClr>
                </a:solidFill>
              </a:rPr>
              <a:t>“</a:t>
            </a:r>
            <a:r>
              <a:rPr lang="en-US" sz="3000" dirty="0">
                <a:solidFill>
                  <a:schemeClr val="bg2">
                    <a:lumMod val="75000"/>
                  </a:schemeClr>
                </a:solidFill>
              </a:rPr>
              <a:t>BCNF</a:t>
            </a:r>
            <a:r>
              <a:rPr lang="ar-SA" sz="3000" dirty="0">
                <a:solidFill>
                  <a:schemeClr val="bg2">
                    <a:lumMod val="75000"/>
                  </a:schemeClr>
                </a:solidFill>
              </a:rPr>
              <a:t>”</a:t>
            </a:r>
            <a:r>
              <a:rPr lang="ar-SA" sz="3000" dirty="0">
                <a:solidFill>
                  <a:schemeClr val="bg2">
                    <a:lumMod val="75000"/>
                  </a:schemeClr>
                </a:solidFill>
                <a:cs typeface="PT Bold Heading" pitchFamily="2" charset="-78"/>
              </a:rPr>
              <a:t> ولا تحتوي على </a:t>
            </a:r>
            <a:r>
              <a:rPr lang="ar-SA" sz="3000" dirty="0" err="1">
                <a:solidFill>
                  <a:schemeClr val="bg2">
                    <a:lumMod val="75000"/>
                  </a:schemeClr>
                </a:solidFill>
                <a:cs typeface="PT Bold Heading" pitchFamily="2" charset="-78"/>
              </a:rPr>
              <a:t>تبعيات</a:t>
            </a:r>
            <a:r>
              <a:rPr lang="ar-SA" sz="3000" dirty="0">
                <a:solidFill>
                  <a:schemeClr val="bg2">
                    <a:lumMod val="75000"/>
                  </a:schemeClr>
                </a:solidFill>
                <a:cs typeface="PT Bold Heading" pitchFamily="2" charset="-78"/>
              </a:rPr>
              <a:t> متعددة القيم.</a:t>
            </a:r>
            <a:r>
              <a:rPr lang="ar-SA" sz="3000" dirty="0">
                <a:solidFill>
                  <a:schemeClr val="bg2">
                    <a:lumMod val="75000"/>
                  </a:schemeClr>
                </a:solidFill>
                <a:latin typeface="Arial Unicode MS" pitchFamily="34" charset="-128"/>
                <a:cs typeface="PT Bold Heading" pitchFamily="2" charset="-78"/>
              </a:rPr>
              <a:t> </a:t>
            </a:r>
          </a:p>
        </p:txBody>
      </p:sp>
      <p:graphicFrame>
        <p:nvGraphicFramePr>
          <p:cNvPr id="212039" name="Group 71"/>
          <p:cNvGraphicFramePr>
            <a:graphicFrameLocks noGrp="1"/>
          </p:cNvGraphicFramePr>
          <p:nvPr/>
        </p:nvGraphicFramePr>
        <p:xfrm>
          <a:off x="584200" y="3751263"/>
          <a:ext cx="7948613" cy="1737995"/>
        </p:xfrm>
        <a:graphic>
          <a:graphicData uri="http://schemas.openxmlformats.org/drawingml/2006/table">
            <a:tbl>
              <a:tblPr rtl="1"/>
              <a:tblGrid>
                <a:gridCol w="1719263"/>
                <a:gridCol w="1968500"/>
                <a:gridCol w="954087"/>
                <a:gridCol w="1860550"/>
                <a:gridCol w="1446213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TEXTBOOK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COURSE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  <a:cs typeface="PT Bold Heading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INSTRUCTOR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COURSE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Drucker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Management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  <a:cs typeface="PT Bold Heading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Ali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Management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Peters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Management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  <a:cs typeface="PT Bold Heading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Ahmad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Management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Weston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Finance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  <a:cs typeface="PT Bold Heading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Saad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Management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Gulford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Finance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  <a:cs typeface="PT Bold Heading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Gamil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PT Bold Heading" pitchFamily="2" charset="-78"/>
                        </a:rPr>
                        <a:t>Finance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2031" name="Text Box 63"/>
          <p:cNvSpPr txBox="1">
            <a:spLocks noChangeArrowheads="1"/>
          </p:cNvSpPr>
          <p:nvPr/>
        </p:nvSpPr>
        <p:spPr bwMode="auto">
          <a:xfrm>
            <a:off x="509588" y="3187700"/>
            <a:ext cx="2811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cs typeface="PT Bold Heading" pitchFamily="2" charset="-78"/>
              </a:rPr>
              <a:t>TEACHER </a:t>
            </a:r>
          </a:p>
        </p:txBody>
      </p:sp>
      <p:sp>
        <p:nvSpPr>
          <p:cNvPr id="212032" name="Text Box 64"/>
          <p:cNvSpPr txBox="1">
            <a:spLocks noChangeArrowheads="1"/>
          </p:cNvSpPr>
          <p:nvPr/>
        </p:nvSpPr>
        <p:spPr bwMode="auto">
          <a:xfrm>
            <a:off x="4929188" y="3187700"/>
            <a:ext cx="2811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cs typeface="PT Bold Heading" pitchFamily="2" charset="-78"/>
              </a:rPr>
              <a:t>TEXT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2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2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2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2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2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2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2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2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2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2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2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2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0" grpId="0"/>
      <p:bldP spid="211971" grpId="0" build="p"/>
      <p:bldP spid="211972" grpId="0"/>
      <p:bldP spid="212031" grpId="0"/>
      <p:bldP spid="21203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>
              <a:defRPr/>
            </a:pPr>
            <a:r>
              <a:rPr lang="ar-SA" dirty="0">
                <a:solidFill>
                  <a:srgbClr val="C00000"/>
                </a:solidFill>
              </a:rPr>
              <a:t>دمج العلاقات </a:t>
            </a:r>
            <a:r>
              <a:rPr lang="en-US" dirty="0">
                <a:solidFill>
                  <a:srgbClr val="C00000"/>
                </a:solidFill>
              </a:rPr>
              <a:t>(Merging Relations)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ar-SA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EMPLOYEE1(EMP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#, NAME, ADDRESS, PHONE)</a:t>
            </a: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 EMPLOYEE2(EMP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#, NAME, ADDRESS, JOBCODE, #YEARS)</a:t>
            </a:r>
          </a:p>
          <a:p>
            <a:pPr lvl="1" algn="r" rtl="1">
              <a:buFontTx/>
              <a:buNone/>
              <a:defRPr/>
            </a:pPr>
            <a:r>
              <a:rPr lang="ar-SA" dirty="0">
                <a:solidFill>
                  <a:schemeClr val="bg2">
                    <a:lumMod val="75000"/>
                  </a:schemeClr>
                </a:solidFill>
              </a:rPr>
              <a:t>تمثلان نفس الكينونة ويمكن دمجهما لتُكَوِّنا العلاقة: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Tx/>
              <a:buNone/>
              <a:defRPr/>
            </a:pPr>
            <a:r>
              <a:rPr lang="en-US" sz="2500" dirty="0">
                <a:solidFill>
                  <a:schemeClr val="bg2">
                    <a:lumMod val="75000"/>
                  </a:schemeClr>
                </a:solidFill>
              </a:rPr>
              <a:t>EMPLOYEE(EMP#, NAME, ADDRESS,</a:t>
            </a:r>
            <a:r>
              <a:rPr lang="ar-SA" sz="2500" dirty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ar-SA" sz="2500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ar-SA" sz="2500" dirty="0">
                <a:solidFill>
                  <a:schemeClr val="bg2">
                    <a:lumMod val="75000"/>
                  </a:schemeClr>
                </a:solidFill>
              </a:rPr>
              <a:t>			</a:t>
            </a:r>
            <a:r>
              <a:rPr lang="en-US" sz="2500" dirty="0">
                <a:solidFill>
                  <a:schemeClr val="bg2">
                    <a:lumMod val="75000"/>
                  </a:schemeClr>
                </a:solidFill>
              </a:rPr>
              <a:t> PHONE, JOBCODE, #YEARS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4" grpId="0"/>
      <p:bldP spid="212995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SA" dirty="0">
                <a:solidFill>
                  <a:srgbClr val="C00000"/>
                </a:solidFill>
              </a:rPr>
              <a:t>مشكلات دمج العلاقات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defRPr/>
            </a:pPr>
            <a:r>
              <a:rPr lang="ar-SA" sz="2600" dirty="0">
                <a:solidFill>
                  <a:schemeClr val="bg2">
                    <a:lumMod val="75000"/>
                  </a:schemeClr>
                </a:solidFill>
              </a:rPr>
              <a:t> المترادفات </a:t>
            </a:r>
            <a:r>
              <a:rPr lang="en-US" sz="2600" dirty="0">
                <a:solidFill>
                  <a:schemeClr val="bg2">
                    <a:lumMod val="75000"/>
                  </a:schemeClr>
                </a:solidFill>
              </a:rPr>
              <a:t>(Synonyms):</a:t>
            </a:r>
          </a:p>
          <a:p>
            <a:pPr lvl="1" algn="r" rtl="1">
              <a:buFontTx/>
              <a:buNone/>
              <a:defRPr/>
            </a:pPr>
            <a:r>
              <a:rPr lang="ar-SA" sz="2400" dirty="0">
                <a:solidFill>
                  <a:schemeClr val="bg2">
                    <a:lumMod val="75000"/>
                  </a:schemeClr>
                </a:solidFill>
              </a:rPr>
              <a:t>يجب إعطاء أسماء قياسية للخصائص المترادفة عند الدمج وحذف المترادفات الأخرى. 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  <a:p>
            <a:pPr algn="r" rtl="1">
              <a:defRPr/>
            </a:pPr>
            <a:r>
              <a:rPr lang="ar-SA" sz="2600" dirty="0">
                <a:solidFill>
                  <a:schemeClr val="bg2">
                    <a:lumMod val="75000"/>
                  </a:schemeClr>
                </a:solidFill>
              </a:rPr>
              <a:t>تماثل الأسماء واختلاف المعنى </a:t>
            </a:r>
            <a:r>
              <a:rPr lang="en-US" sz="2600" dirty="0">
                <a:solidFill>
                  <a:schemeClr val="bg2">
                    <a:lumMod val="75000"/>
                  </a:schemeClr>
                </a:solidFill>
              </a:rPr>
              <a:t>Homonyms) </a:t>
            </a:r>
            <a:r>
              <a:rPr lang="ar-SA" sz="2600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lang="en-US" sz="2600" dirty="0">
              <a:solidFill>
                <a:schemeClr val="bg2">
                  <a:lumMod val="75000"/>
                </a:schemeClr>
              </a:solidFill>
            </a:endParaRPr>
          </a:p>
          <a:p>
            <a:pPr lvl="1" algn="r" rtl="1">
              <a:buFontTx/>
              <a:buNone/>
              <a:defRPr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STUDENT1(STD#, NAME, ADDRESS)</a:t>
            </a:r>
          </a:p>
          <a:p>
            <a:pPr lvl="1" algn="r" rtl="1">
              <a:buFontTx/>
              <a:buNone/>
              <a:defRPr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STUDENT2(STD#, NAME, PHON#, ADDRESS)</a:t>
            </a:r>
          </a:p>
          <a:p>
            <a:pPr algn="r" rtl="1">
              <a:buFontTx/>
              <a:buNone/>
              <a:defRPr/>
            </a:pPr>
            <a:r>
              <a:rPr lang="ar-SA" sz="2600" dirty="0">
                <a:solidFill>
                  <a:schemeClr val="bg2">
                    <a:lumMod val="75000"/>
                  </a:schemeClr>
                </a:solidFill>
              </a:rPr>
              <a:t>عنوان الطالب في العلاقة الأولي هو عنوانه في الجامعة </a:t>
            </a:r>
            <a:r>
              <a:rPr lang="ar-SA" sz="2600" dirty="0" err="1">
                <a:solidFill>
                  <a:schemeClr val="bg2">
                    <a:lumMod val="75000"/>
                  </a:schemeClr>
                </a:solidFill>
              </a:rPr>
              <a:t>فى</a:t>
            </a:r>
            <a:r>
              <a:rPr lang="ar-SA" sz="2600" dirty="0">
                <a:solidFill>
                  <a:schemeClr val="bg2">
                    <a:lumMod val="75000"/>
                  </a:schemeClr>
                </a:solidFill>
              </a:rPr>
              <a:t> حين أن عنوانه في العلاقة الثانية هو عنوانه المنزلي.</a:t>
            </a:r>
            <a:endParaRPr lang="en-US" sz="2600" dirty="0">
              <a:solidFill>
                <a:schemeClr val="bg2">
                  <a:lumMod val="75000"/>
                </a:schemeClr>
              </a:solidFill>
            </a:endParaRPr>
          </a:p>
          <a:p>
            <a:pPr lvl="1" algn="r" rtl="1">
              <a:buFontTx/>
              <a:buNone/>
              <a:defRPr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STUDENT(STD#, NAME, PHON#, CAMPUS_ADD, </a:t>
            </a:r>
            <a:r>
              <a:rPr lang="ar-SA" sz="2400" dirty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HOME_ADD)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8" grpId="0"/>
      <p:bldP spid="2140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236538"/>
            <a:ext cx="8229600" cy="5032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553798-3098-4651-9D45-73D768ADF4D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2228" name="Picture 2" descr="D:\DataBase\English\Modern Database Management\8th edition\Figures\FG05_02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263" y="900113"/>
            <a:ext cx="8872537" cy="54133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SA" dirty="0">
                <a:solidFill>
                  <a:srgbClr val="C00000"/>
                </a:solidFill>
              </a:rPr>
              <a:t>مشكلات دمج العلاقات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v"/>
              <a:defRPr/>
            </a:pPr>
            <a:r>
              <a:rPr lang="en-US" sz="2600" dirty="0">
                <a:solidFill>
                  <a:schemeClr val="bg2">
                    <a:lumMod val="75000"/>
                  </a:schemeClr>
                </a:solidFill>
              </a:rPr>
              <a:t>  </a:t>
            </a:r>
            <a:r>
              <a:rPr lang="ar-SA" sz="26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ar-SA" sz="2600" dirty="0" err="1">
                <a:solidFill>
                  <a:schemeClr val="bg2">
                    <a:lumMod val="75000"/>
                  </a:schemeClr>
                </a:solidFill>
              </a:rPr>
              <a:t>التبعيات</a:t>
            </a:r>
            <a:r>
              <a:rPr lang="ar-SA" sz="2600" dirty="0">
                <a:solidFill>
                  <a:schemeClr val="bg2">
                    <a:lumMod val="75000"/>
                  </a:schemeClr>
                </a:solidFill>
              </a:rPr>
              <a:t> الانتقالية </a:t>
            </a:r>
            <a:r>
              <a:rPr lang="en-US" sz="2600" dirty="0">
                <a:solidFill>
                  <a:schemeClr val="bg2">
                    <a:lumMod val="75000"/>
                  </a:schemeClr>
                </a:solidFill>
              </a:rPr>
              <a:t>(Transitive Dependencies)</a:t>
            </a:r>
          </a:p>
          <a:p>
            <a:pPr lvl="1" algn="r" rtl="1">
              <a:buFontTx/>
              <a:buNone/>
              <a:defRPr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STUDENT1(STUDENT_ID, MAJOR)</a:t>
            </a:r>
          </a:p>
          <a:p>
            <a:pPr lvl="1" algn="r" rtl="1">
              <a:buFontTx/>
              <a:buNone/>
              <a:defRPr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STUDENT2(STUDENT_ID, ADVISOR)</a:t>
            </a:r>
          </a:p>
          <a:p>
            <a:pPr algn="r" rtl="1">
              <a:buFontTx/>
              <a:buNone/>
              <a:defRPr/>
            </a:pPr>
            <a:r>
              <a:rPr lang="ar-SA" sz="2600" dirty="0">
                <a:solidFill>
                  <a:schemeClr val="bg2">
                    <a:lumMod val="75000"/>
                  </a:schemeClr>
                </a:solidFill>
              </a:rPr>
              <a:t>بدمج هاتين العلاقتين تنتج العلاقة:</a:t>
            </a:r>
            <a:endParaRPr lang="en-US" sz="2600" dirty="0">
              <a:solidFill>
                <a:schemeClr val="bg2">
                  <a:lumMod val="75000"/>
                </a:schemeClr>
              </a:solidFill>
            </a:endParaRPr>
          </a:p>
          <a:p>
            <a:pPr lvl="1" algn="r" rtl="1">
              <a:buFontTx/>
              <a:buNone/>
              <a:defRPr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STUDENT(STUDENT_ID, MAJOR, ADVISOR)</a:t>
            </a:r>
          </a:p>
          <a:p>
            <a:pPr lvl="1" algn="r" rtl="1">
              <a:buFontTx/>
              <a:buNone/>
              <a:defRPr/>
            </a:pPr>
            <a:r>
              <a:rPr lang="ar-SA" sz="2400" dirty="0">
                <a:solidFill>
                  <a:schemeClr val="bg2">
                    <a:lumMod val="75000"/>
                  </a:schemeClr>
                </a:solidFill>
              </a:rPr>
              <a:t>بفرض الحالة 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MAJOR 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sym typeface="Wingdings" pitchFamily="2" charset="2"/>
              </a:rPr>
              <a:t>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 ADVISOR</a:t>
            </a:r>
            <a:r>
              <a:rPr lang="ar-SA" sz="2400" dirty="0">
                <a:solidFill>
                  <a:schemeClr val="bg2">
                    <a:lumMod val="75000"/>
                  </a:schemeClr>
                </a:solidFill>
              </a:rPr>
              <a:t>، تصبح العلاقة 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STUDEN</a:t>
            </a:r>
            <a:endParaRPr lang="ar-SA" sz="2400" dirty="0">
              <a:solidFill>
                <a:schemeClr val="bg2">
                  <a:lumMod val="75000"/>
                </a:schemeClr>
              </a:solidFill>
            </a:endParaRPr>
          </a:p>
          <a:p>
            <a:pPr algn="r" rtl="1">
              <a:buFontTx/>
              <a:buNone/>
              <a:defRPr/>
            </a:pPr>
            <a:r>
              <a:rPr lang="ar-SA" sz="2600" dirty="0">
                <a:solidFill>
                  <a:schemeClr val="bg2">
                    <a:lumMod val="75000"/>
                  </a:schemeClr>
                </a:solidFill>
              </a:rPr>
              <a:t>في الشكل الطبيعي الثاني ويتم تحويلها للشكل الطبيعي الثالث كالتالي:</a:t>
            </a:r>
            <a:endParaRPr lang="en-US" sz="2600" dirty="0">
              <a:solidFill>
                <a:schemeClr val="bg2">
                  <a:lumMod val="75000"/>
                </a:schemeClr>
              </a:solidFill>
            </a:endParaRPr>
          </a:p>
          <a:p>
            <a:pPr lvl="1" algn="r" rtl="1">
              <a:buFontTx/>
              <a:buNone/>
              <a:defRPr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STUDENT(STUDENT_ID, MAJOR)</a:t>
            </a:r>
          </a:p>
          <a:p>
            <a:pPr lvl="1" algn="r" rtl="1">
              <a:buFontTx/>
              <a:buNone/>
              <a:defRPr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MAJ_ADV (MAJOR, ADVISOR)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2" grpId="0"/>
      <p:bldP spid="2150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54CBE-ED55-47A3-8E9D-9E3287118326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2032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Example</a:t>
            </a: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–Figure 5-2b</a:t>
            </a:r>
          </a:p>
        </p:txBody>
      </p:sp>
      <p:sp>
        <p:nvSpPr>
          <p:cNvPr id="221187" name="Text Box 3"/>
          <p:cNvSpPr txBox="1">
            <a:spLocks noChangeArrowheads="1"/>
          </p:cNvSpPr>
          <p:nvPr/>
        </p:nvSpPr>
        <p:spPr bwMode="auto">
          <a:xfrm>
            <a:off x="304800" y="4495800"/>
            <a:ext cx="33305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200">
                <a:solidFill>
                  <a:srgbClr val="990000"/>
                </a:solidFill>
                <a:latin typeface="Times New Roman" pitchFamily="18" charset="0"/>
              </a:rPr>
              <a:t>Question–Is this a relation?</a:t>
            </a:r>
            <a:r>
              <a:rPr lang="en-US" sz="2600">
                <a:solidFill>
                  <a:srgbClr val="99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21188" name="Text Box 4"/>
          <p:cNvSpPr txBox="1">
            <a:spLocks noChangeArrowheads="1"/>
          </p:cNvSpPr>
          <p:nvPr/>
        </p:nvSpPr>
        <p:spPr bwMode="auto">
          <a:xfrm>
            <a:off x="4383088" y="4495800"/>
            <a:ext cx="43513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solidFill>
                  <a:srgbClr val="0066FF"/>
                </a:solidFill>
                <a:latin typeface="Times New Roman" pitchFamily="18" charset="0"/>
              </a:rPr>
              <a:t>Answer–Yes: Unique rows and no multivalued attributes</a:t>
            </a:r>
          </a:p>
        </p:txBody>
      </p:sp>
      <p:sp>
        <p:nvSpPr>
          <p:cNvPr id="221189" name="Text Box 5"/>
          <p:cNvSpPr txBox="1">
            <a:spLocks noChangeArrowheads="1"/>
          </p:cNvSpPr>
          <p:nvPr/>
        </p:nvSpPr>
        <p:spPr bwMode="auto">
          <a:xfrm>
            <a:off x="304800" y="5257800"/>
            <a:ext cx="4184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200">
                <a:solidFill>
                  <a:srgbClr val="990000"/>
                </a:solidFill>
                <a:latin typeface="Times New Roman" pitchFamily="18" charset="0"/>
              </a:rPr>
              <a:t>Question–What’s the primary key?</a:t>
            </a:r>
            <a:r>
              <a:rPr lang="en-US" sz="2600">
                <a:solidFill>
                  <a:srgbClr val="99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21190" name="Text Box 6"/>
          <p:cNvSpPr txBox="1">
            <a:spLocks noChangeArrowheads="1"/>
          </p:cNvSpPr>
          <p:nvPr/>
        </p:nvSpPr>
        <p:spPr bwMode="auto">
          <a:xfrm>
            <a:off x="4543425" y="5314950"/>
            <a:ext cx="44243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solidFill>
                  <a:srgbClr val="0066FF"/>
                </a:solidFill>
                <a:latin typeface="Times New Roman" pitchFamily="18" charset="0"/>
              </a:rPr>
              <a:t>Answer–Composite: </a:t>
            </a:r>
          </a:p>
          <a:p>
            <a:pPr eaLnBrk="0" hangingPunct="0"/>
            <a:r>
              <a:rPr lang="en-US" sz="2000">
                <a:solidFill>
                  <a:srgbClr val="0066FF"/>
                </a:solidFill>
                <a:latin typeface="Times New Roman" pitchFamily="18" charset="0"/>
              </a:rPr>
              <a:t>Emp_ID, Course_Title</a:t>
            </a:r>
          </a:p>
        </p:txBody>
      </p:sp>
      <p:pic>
        <p:nvPicPr>
          <p:cNvPr id="53256" name="Picture 8" descr="CAP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988" y="1058863"/>
            <a:ext cx="812482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3257" name="Straight Connector 9"/>
          <p:cNvCxnSpPr>
            <a:cxnSpLocks noChangeShapeType="1"/>
          </p:cNvCxnSpPr>
          <p:nvPr/>
        </p:nvCxnSpPr>
        <p:spPr bwMode="auto">
          <a:xfrm>
            <a:off x="5689600" y="1901825"/>
            <a:ext cx="754063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1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1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1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 autoUpdateAnimBg="0"/>
      <p:bldP spid="221188" grpId="0" autoUpdateAnimBg="0"/>
      <p:bldP spid="221189" grpId="0" autoUpdateAnimBg="0"/>
      <p:bldP spid="22119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93F842-70A8-42F9-AE0B-C43C350606AA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27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Anomalies in this Table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8839200" cy="33528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Insertion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–can’t enter a new employee without having the employee take a class</a:t>
            </a:r>
          </a:p>
          <a:p>
            <a:pPr algn="l" rtl="0" eaLnBrk="1" hangingPunct="1">
              <a:defRPr/>
            </a:pP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Deletion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–if we remove employee 140, we lose information about the existence of a Tax Acc class</a:t>
            </a:r>
          </a:p>
          <a:p>
            <a:pPr algn="l" rtl="0" eaLnBrk="1" hangingPunct="1">
              <a:defRPr/>
            </a:pP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Modification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–giving a salary increase to employee 100 forces us to update multiple records</a:t>
            </a:r>
          </a:p>
        </p:txBody>
      </p:sp>
      <p:sp>
        <p:nvSpPr>
          <p:cNvPr id="222212" name="Text Box 4"/>
          <p:cNvSpPr txBox="1">
            <a:spLocks noChangeArrowheads="1"/>
          </p:cNvSpPr>
          <p:nvPr/>
        </p:nvSpPr>
        <p:spPr bwMode="auto">
          <a:xfrm>
            <a:off x="609600" y="4419600"/>
            <a:ext cx="76962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 sz="2600" dirty="0">
                <a:solidFill>
                  <a:srgbClr val="990000"/>
                </a:solidFill>
                <a:latin typeface="Times New Roman" pitchFamily="18" charset="0"/>
              </a:rPr>
              <a:t>Why do these anomalies exist? </a:t>
            </a:r>
          </a:p>
          <a:p>
            <a:pPr lvl="1" algn="l" rtl="0" eaLnBrk="0" hangingPunct="0"/>
            <a:r>
              <a:rPr lang="en-US" sz="2600" dirty="0">
                <a:solidFill>
                  <a:srgbClr val="990000"/>
                </a:solidFill>
                <a:latin typeface="Times New Roman" pitchFamily="18" charset="0"/>
              </a:rPr>
              <a:t>Because there are </a:t>
            </a:r>
            <a:r>
              <a:rPr lang="en-US" sz="2600" dirty="0">
                <a:solidFill>
                  <a:srgbClr val="3333CC"/>
                </a:solidFill>
                <a:latin typeface="Times New Roman" pitchFamily="18" charset="0"/>
              </a:rPr>
              <a:t>two</a:t>
            </a:r>
            <a:r>
              <a:rPr lang="en-US" sz="2600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600" dirty="0">
                <a:solidFill>
                  <a:srgbClr val="3333CC"/>
                </a:solidFill>
                <a:latin typeface="Times New Roman" pitchFamily="18" charset="0"/>
              </a:rPr>
              <a:t>themes</a:t>
            </a:r>
            <a:r>
              <a:rPr lang="en-US" sz="2600" dirty="0">
                <a:solidFill>
                  <a:srgbClr val="990000"/>
                </a:solidFill>
                <a:latin typeface="Times New Roman" pitchFamily="18" charset="0"/>
              </a:rPr>
              <a:t> (entity types) in this </a:t>
            </a:r>
            <a:r>
              <a:rPr lang="en-US" sz="2600" dirty="0">
                <a:solidFill>
                  <a:srgbClr val="3333CC"/>
                </a:solidFill>
                <a:latin typeface="Times New Roman" pitchFamily="18" charset="0"/>
              </a:rPr>
              <a:t>one</a:t>
            </a:r>
            <a:r>
              <a:rPr lang="en-US" sz="2600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600" dirty="0">
                <a:solidFill>
                  <a:srgbClr val="3333CC"/>
                </a:solidFill>
                <a:latin typeface="Times New Roman" pitchFamily="18" charset="0"/>
              </a:rPr>
              <a:t>relation</a:t>
            </a:r>
            <a:r>
              <a:rPr lang="en-US" sz="2600" dirty="0">
                <a:solidFill>
                  <a:srgbClr val="990000"/>
                </a:solidFill>
                <a:latin typeface="Times New Roman" pitchFamily="18" charset="0"/>
              </a:rPr>
              <a:t>. This results in </a:t>
            </a:r>
            <a:r>
              <a:rPr lang="en-US" sz="2600" dirty="0">
                <a:solidFill>
                  <a:srgbClr val="3333CC"/>
                </a:solidFill>
                <a:latin typeface="Times New Roman" pitchFamily="18" charset="0"/>
              </a:rPr>
              <a:t>data</a:t>
            </a:r>
            <a:r>
              <a:rPr lang="en-US" sz="2600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600" dirty="0">
                <a:solidFill>
                  <a:srgbClr val="3333CC"/>
                </a:solidFill>
                <a:latin typeface="Times New Roman" pitchFamily="18" charset="0"/>
              </a:rPr>
              <a:t>duplication</a:t>
            </a:r>
            <a:r>
              <a:rPr lang="en-US" sz="2600" dirty="0">
                <a:solidFill>
                  <a:srgbClr val="990000"/>
                </a:solidFill>
                <a:latin typeface="Times New Roman" pitchFamily="18" charset="0"/>
              </a:rPr>
              <a:t> and an </a:t>
            </a:r>
            <a:r>
              <a:rPr lang="en-US" sz="2600" dirty="0">
                <a:solidFill>
                  <a:srgbClr val="3333CC"/>
                </a:solidFill>
                <a:latin typeface="Times New Roman" pitchFamily="18" charset="0"/>
              </a:rPr>
              <a:t>unnecessary</a:t>
            </a:r>
            <a:r>
              <a:rPr lang="en-US" sz="2600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600" dirty="0">
                <a:solidFill>
                  <a:srgbClr val="3333CC"/>
                </a:solidFill>
                <a:latin typeface="Times New Roman" pitchFamily="18" charset="0"/>
              </a:rPr>
              <a:t>dependency</a:t>
            </a:r>
            <a:r>
              <a:rPr lang="en-US" sz="2600" dirty="0">
                <a:solidFill>
                  <a:srgbClr val="990000"/>
                </a:solidFill>
                <a:latin typeface="Times New Roman" pitchFamily="18" charset="0"/>
              </a:rPr>
              <a:t> between the </a:t>
            </a:r>
            <a:r>
              <a:rPr lang="en-US" sz="2600" dirty="0">
                <a:solidFill>
                  <a:srgbClr val="3333CC"/>
                </a:solidFill>
                <a:latin typeface="Times New Roman" pitchFamily="18" charset="0"/>
              </a:rPr>
              <a:t>entities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22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1" grpId="0" build="p" autoUpdateAnimBg="0"/>
      <p:bldP spid="22221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18D306-1606-4963-B40A-B3D71DE32097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57225" y="246063"/>
            <a:ext cx="7772400" cy="812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Functional Dependencies and Keys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425" y="1176338"/>
            <a:ext cx="8258175" cy="5094287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Functional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Dependency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 The value of one attribute (the </a:t>
            </a:r>
            <a:r>
              <a:rPr lang="en-US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determinant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 determines the value of another attribute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Candidate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Key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</a:p>
          <a:p>
            <a:pPr lvl="1" algn="l" rtl="0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unique identifier. One of the candidate keys will become the primary key</a:t>
            </a:r>
          </a:p>
          <a:p>
            <a:pPr lvl="2" algn="l" rtl="0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E.g. perhaps there is both credit card number and SS# in a table…in this case both are candidate keys</a:t>
            </a:r>
          </a:p>
          <a:p>
            <a:pPr lvl="1" algn="l" rtl="0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Each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non-key</a:t>
            </a:r>
            <a:r>
              <a:rPr lang="en-US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field is functionally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dependent</a:t>
            </a:r>
            <a:r>
              <a:rPr lang="en-US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on every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candidate</a:t>
            </a:r>
            <a:r>
              <a:rPr lang="en-US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key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350514-E7DE-47A5-AE9F-D9C2FBE27966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711200" y="214313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Figure 5.22 </a:t>
            </a:r>
            <a:r>
              <a:rPr lang="en-US" sz="2400" dirty="0">
                <a:solidFill>
                  <a:srgbClr val="C00000"/>
                </a:solidFill>
                <a:latin typeface="Arial" pitchFamily="34" charset="0"/>
              </a:rPr>
              <a:t>Steps in normalization</a:t>
            </a:r>
          </a:p>
        </p:txBody>
      </p:sp>
      <p:pic>
        <p:nvPicPr>
          <p:cNvPr id="56324" name="Picture 4" descr="CAP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4238" y="971550"/>
            <a:ext cx="7497762" cy="501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65061C-2791-42AF-912D-489B22AD81D6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9175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First Normal Form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484688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 </a:t>
            </a:r>
            <a:r>
              <a:rPr lang="en-US" sz="3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multivalued</a:t>
            </a: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attributes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Every </a:t>
            </a:r>
            <a:r>
              <a:rPr lang="en-US" sz="36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attribute</a:t>
            </a: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6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value</a:t>
            </a: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is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atomic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Fig. 5-25 </a:t>
            </a:r>
            <a:r>
              <a:rPr lang="en-US" sz="36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is not</a:t>
            </a: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in 1</a:t>
            </a:r>
            <a:r>
              <a:rPr lang="en-US" sz="3600" baseline="30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</a:t>
            </a: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Normal Form (</a:t>
            </a:r>
            <a:r>
              <a:rPr lang="en-US" sz="3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multivalued</a:t>
            </a: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attributes) </a:t>
            </a: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 it is not a relation</a:t>
            </a:r>
            <a:endParaRPr lang="en-US" sz="36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Fig. 5-26 </a:t>
            </a:r>
            <a:r>
              <a:rPr lang="en-US" sz="36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is</a:t>
            </a: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in 1</a:t>
            </a:r>
            <a:r>
              <a:rPr lang="en-US" sz="3600" baseline="30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</a:t>
            </a: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Normal form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3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All relations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are in 1</a:t>
            </a:r>
            <a:r>
              <a:rPr lang="en-US" sz="3600" b="1" baseline="30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Normal 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1608</Words>
  <Application>Microsoft Office PowerPoint</Application>
  <PresentationFormat>On-screen Show (4:3)</PresentationFormat>
  <Paragraphs>468</Paragraphs>
  <Slides>40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Office Theme</vt:lpstr>
      <vt:lpstr>ABCFlow</vt:lpstr>
      <vt:lpstr>Data Normalization</vt:lpstr>
      <vt:lpstr>Data Normalization</vt:lpstr>
      <vt:lpstr>Well-Structured Relations</vt:lpstr>
      <vt:lpstr>Example</vt:lpstr>
      <vt:lpstr>Example –Figure 5-2b</vt:lpstr>
      <vt:lpstr>Anomalies in this Table</vt:lpstr>
      <vt:lpstr>Functional Dependencies and Keys</vt:lpstr>
      <vt:lpstr>Slide 8</vt:lpstr>
      <vt:lpstr>First Normal Form</vt:lpstr>
      <vt:lpstr>Slide 10</vt:lpstr>
      <vt:lpstr>Slide 11</vt:lpstr>
      <vt:lpstr>Anomalies in this Table</vt:lpstr>
      <vt:lpstr>Second Normal Form</vt:lpstr>
      <vt:lpstr>Slide 14</vt:lpstr>
      <vt:lpstr>Slide 15</vt:lpstr>
      <vt:lpstr>Third Normal Form</vt:lpstr>
      <vt:lpstr>Slide 17</vt:lpstr>
      <vt:lpstr>Merging Relations</vt:lpstr>
      <vt:lpstr>Enterprise Keys</vt:lpstr>
      <vt:lpstr>Slide 20</vt:lpstr>
      <vt:lpstr>التطبيع  (Normalization) </vt:lpstr>
      <vt:lpstr>خطوات التطبيع  Steps in Normalization</vt:lpstr>
      <vt:lpstr>التبعيات الوظيفية والمفاتيح Functional Dependence &amp; Keys</vt:lpstr>
      <vt:lpstr>قواعد التبعيات الوظيفية Rules of Functional Dependency</vt:lpstr>
      <vt:lpstr>أمثلة لقواعد التبعيات الوظيفية</vt:lpstr>
      <vt:lpstr>الأشكال الطبيعية الأساسية The Basic Normal Forms</vt:lpstr>
      <vt:lpstr>عينة بيانات تقرير الدرجات</vt:lpstr>
      <vt:lpstr>الشكل الطبيعي الأول (1NF)</vt:lpstr>
      <vt:lpstr>الشكل الطبيعي الثاني (2NF)</vt:lpstr>
      <vt:lpstr>الشكل الطبيعي الثاني (2NF)</vt:lpstr>
      <vt:lpstr>Slide 31</vt:lpstr>
      <vt:lpstr>الشكل الطبيعي الثالث (3NF)</vt:lpstr>
      <vt:lpstr>الشكل الطبيعي الثالث (3NF)</vt:lpstr>
      <vt:lpstr>أشكال طبيعية إضافية  (Additional Normal Forms)</vt:lpstr>
      <vt:lpstr>تابع الشكل الطبيعي بويس-كود</vt:lpstr>
      <vt:lpstr>الشكل الطبيعي الرابع  4NF”) “(4th Normal Form </vt:lpstr>
      <vt:lpstr>الشكل الطبيعي الرابع  4NF”) “(4th Normal Form</vt:lpstr>
      <vt:lpstr>دمج العلاقات (Merging Relations)</vt:lpstr>
      <vt:lpstr>مشكلات دمج العلاقات</vt:lpstr>
      <vt:lpstr>مشكلات دمج العلاقات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Normalization</dc:title>
  <dc:creator>Sammak</dc:creator>
  <cp:lastModifiedBy>Sammak</cp:lastModifiedBy>
  <cp:revision>1</cp:revision>
  <dcterms:created xsi:type="dcterms:W3CDTF">2014-03-31T17:35:36Z</dcterms:created>
  <dcterms:modified xsi:type="dcterms:W3CDTF">2014-03-31T17:42:55Z</dcterms:modified>
</cp:coreProperties>
</file>